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75" r:id="rId2"/>
    <p:sldId id="259" r:id="rId3"/>
    <p:sldId id="260" r:id="rId4"/>
    <p:sldId id="265" r:id="rId5"/>
    <p:sldId id="276" r:id="rId6"/>
    <p:sldId id="266" r:id="rId7"/>
    <p:sldId id="277" r:id="rId8"/>
    <p:sldId id="283" r:id="rId9"/>
    <p:sldId id="267" r:id="rId10"/>
    <p:sldId id="289" r:id="rId11"/>
    <p:sldId id="293" r:id="rId12"/>
    <p:sldId id="294" r:id="rId13"/>
    <p:sldId id="292" r:id="rId14"/>
    <p:sldId id="290" r:id="rId15"/>
    <p:sldId id="270" r:id="rId16"/>
    <p:sldId id="297" r:id="rId17"/>
    <p:sldId id="273" r:id="rId18"/>
    <p:sldId id="295" r:id="rId19"/>
    <p:sldId id="298" r:id="rId20"/>
    <p:sldId id="299" r:id="rId21"/>
    <p:sldId id="300" r:id="rId22"/>
    <p:sldId id="303" r:id="rId23"/>
    <p:sldId id="304" r:id="rId24"/>
    <p:sldId id="305" r:id="rId25"/>
    <p:sldId id="302" r:id="rId26"/>
    <p:sldId id="307" r:id="rId27"/>
    <p:sldId id="313" r:id="rId28"/>
    <p:sldId id="308" r:id="rId29"/>
    <p:sldId id="306" r:id="rId30"/>
    <p:sldId id="309" r:id="rId31"/>
    <p:sldId id="310" r:id="rId32"/>
    <p:sldId id="311" r:id="rId33"/>
    <p:sldId id="330" r:id="rId34"/>
    <p:sldId id="331" r:id="rId35"/>
    <p:sldId id="327" r:id="rId36"/>
    <p:sldId id="332" r:id="rId37"/>
    <p:sldId id="329" r:id="rId38"/>
    <p:sldId id="388" r:id="rId39"/>
    <p:sldId id="345" r:id="rId40"/>
    <p:sldId id="393" r:id="rId41"/>
    <p:sldId id="395" r:id="rId42"/>
    <p:sldId id="397" r:id="rId43"/>
    <p:sldId id="396" r:id="rId44"/>
    <p:sldId id="347" r:id="rId45"/>
    <p:sldId id="398" r:id="rId46"/>
    <p:sldId id="348" r:id="rId47"/>
    <p:sldId id="339" r:id="rId48"/>
    <p:sldId id="404" r:id="rId49"/>
    <p:sldId id="389" r:id="rId50"/>
    <p:sldId id="390" r:id="rId51"/>
    <p:sldId id="391" r:id="rId52"/>
    <p:sldId id="392" r:id="rId53"/>
  </p:sldIdLst>
  <p:sldSz cx="9144000" cy="5143500" type="screen16x9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6" autoAdjust="0"/>
    <p:restoredTop sz="94679"/>
  </p:normalViewPr>
  <p:slideViewPr>
    <p:cSldViewPr>
      <p:cViewPr varScale="1">
        <p:scale>
          <a:sx n="211" d="100"/>
          <a:sy n="211" d="100"/>
        </p:scale>
        <p:origin x="50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78F6EE-0ADF-4BEA-B920-2B2ADAFDB7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316D8026-0298-41AF-AB32-0B301EB17F7B}">
      <dgm:prSet/>
      <dgm:spPr/>
      <dgm:t>
        <a:bodyPr/>
        <a:lstStyle/>
        <a:p>
          <a:r>
            <a:rPr lang="en-US"/>
            <a:t>Neural machine Translation (NMT) – Machine translation with a single neural network</a:t>
          </a:r>
        </a:p>
      </dgm:t>
    </dgm:pt>
    <dgm:pt modelId="{77AC6AB2-D564-455D-982E-C41A9B4E3621}" type="parTrans" cxnId="{D3E5EA93-A22E-4C2F-B10B-647A65B4B0FB}">
      <dgm:prSet/>
      <dgm:spPr/>
      <dgm:t>
        <a:bodyPr/>
        <a:lstStyle/>
        <a:p>
          <a:endParaRPr lang="en-US"/>
        </a:p>
      </dgm:t>
    </dgm:pt>
    <dgm:pt modelId="{1C3F80B7-CFBA-49B2-8074-BBE783B3418B}" type="sibTrans" cxnId="{D3E5EA93-A22E-4C2F-B10B-647A65B4B0FB}">
      <dgm:prSet/>
      <dgm:spPr/>
      <dgm:t>
        <a:bodyPr/>
        <a:lstStyle/>
        <a:p>
          <a:endParaRPr lang="en-US"/>
        </a:p>
      </dgm:t>
    </dgm:pt>
    <dgm:pt modelId="{AD557323-61C7-4F55-B16A-D89450FE8663}">
      <dgm:prSet/>
      <dgm:spPr/>
      <dgm:t>
        <a:bodyPr/>
        <a:lstStyle/>
        <a:p>
          <a:r>
            <a:rPr lang="en-US" dirty="0"/>
            <a:t>The neural network architecture typically involves two RNNs – this is called sequence-to-sequence </a:t>
          </a:r>
        </a:p>
      </dgm:t>
    </dgm:pt>
    <dgm:pt modelId="{41336FD7-6345-4B78-8DD8-608F404FE9B1}" type="parTrans" cxnId="{44D05BCA-64A2-4795-AFCB-A66BFF9A2C97}">
      <dgm:prSet/>
      <dgm:spPr/>
      <dgm:t>
        <a:bodyPr/>
        <a:lstStyle/>
        <a:p>
          <a:endParaRPr lang="en-US"/>
        </a:p>
      </dgm:t>
    </dgm:pt>
    <dgm:pt modelId="{0C518997-6D7D-410E-BB16-43E1781A5452}" type="sibTrans" cxnId="{44D05BCA-64A2-4795-AFCB-A66BFF9A2C97}">
      <dgm:prSet/>
      <dgm:spPr/>
      <dgm:t>
        <a:bodyPr/>
        <a:lstStyle/>
        <a:p>
          <a:endParaRPr lang="en-US"/>
        </a:p>
      </dgm:t>
    </dgm:pt>
    <dgm:pt modelId="{5D3AE9FF-E092-49F1-BA99-CE5B3358C217}" type="pres">
      <dgm:prSet presAssocID="{1878F6EE-0ADF-4BEA-B920-2B2ADAFDB77D}" presName="root" presStyleCnt="0">
        <dgm:presLayoutVars>
          <dgm:dir/>
          <dgm:resizeHandles val="exact"/>
        </dgm:presLayoutVars>
      </dgm:prSet>
      <dgm:spPr/>
    </dgm:pt>
    <dgm:pt modelId="{6C41AE01-F2A2-40BD-8E48-5CF66D8550E6}" type="pres">
      <dgm:prSet presAssocID="{316D8026-0298-41AF-AB32-0B301EB17F7B}" presName="compNode" presStyleCnt="0"/>
      <dgm:spPr/>
    </dgm:pt>
    <dgm:pt modelId="{4CB184E9-D988-44F3-B34E-D5014F7811A9}" type="pres">
      <dgm:prSet presAssocID="{316D8026-0298-41AF-AB32-0B301EB17F7B}" presName="bgRect" presStyleLbl="bgShp" presStyleIdx="0" presStyleCnt="2"/>
      <dgm:spPr/>
    </dgm:pt>
    <dgm:pt modelId="{9A6033BF-1AD0-4F86-B72A-F7C8A7305505}" type="pres">
      <dgm:prSet presAssocID="{316D8026-0298-41AF-AB32-0B301EB17F7B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8FCE7D9-9518-45BD-BCF6-A857D87C8E6C}" type="pres">
      <dgm:prSet presAssocID="{316D8026-0298-41AF-AB32-0B301EB17F7B}" presName="spaceRect" presStyleCnt="0"/>
      <dgm:spPr/>
    </dgm:pt>
    <dgm:pt modelId="{CF16E3D8-FEE8-4859-9357-47712F30E9E5}" type="pres">
      <dgm:prSet presAssocID="{316D8026-0298-41AF-AB32-0B301EB17F7B}" presName="parTx" presStyleLbl="revTx" presStyleIdx="0" presStyleCnt="2">
        <dgm:presLayoutVars>
          <dgm:chMax val="0"/>
          <dgm:chPref val="0"/>
        </dgm:presLayoutVars>
      </dgm:prSet>
      <dgm:spPr/>
    </dgm:pt>
    <dgm:pt modelId="{E5886B65-1C71-47E9-8FC4-5F4D652A4D1A}" type="pres">
      <dgm:prSet presAssocID="{1C3F80B7-CFBA-49B2-8074-BBE783B3418B}" presName="sibTrans" presStyleCnt="0"/>
      <dgm:spPr/>
    </dgm:pt>
    <dgm:pt modelId="{073B46A6-8047-48E9-A6AD-24A957AFE297}" type="pres">
      <dgm:prSet presAssocID="{AD557323-61C7-4F55-B16A-D89450FE8663}" presName="compNode" presStyleCnt="0"/>
      <dgm:spPr/>
    </dgm:pt>
    <dgm:pt modelId="{95FA10D0-A3DE-4743-BF97-5CFF66998A5A}" type="pres">
      <dgm:prSet presAssocID="{AD557323-61C7-4F55-B16A-D89450FE8663}" presName="bgRect" presStyleLbl="bgShp" presStyleIdx="1" presStyleCnt="2"/>
      <dgm:spPr/>
    </dgm:pt>
    <dgm:pt modelId="{FBCFFE37-1D4F-4B2F-A3B8-885A201705D9}" type="pres">
      <dgm:prSet presAssocID="{AD557323-61C7-4F55-B16A-D89450FE8663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92DCD4E-7511-48F7-B5F8-A0B2CEF21DEC}" type="pres">
      <dgm:prSet presAssocID="{AD557323-61C7-4F55-B16A-D89450FE8663}" presName="spaceRect" presStyleCnt="0"/>
      <dgm:spPr/>
    </dgm:pt>
    <dgm:pt modelId="{2F0DCD59-775B-4EFC-A138-FA749FFAC3EA}" type="pres">
      <dgm:prSet presAssocID="{AD557323-61C7-4F55-B16A-D89450FE866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55B1B1E-1CC0-4C2B-B33C-4225031F188B}" type="presOf" srcId="{316D8026-0298-41AF-AB32-0B301EB17F7B}" destId="{CF16E3D8-FEE8-4859-9357-47712F30E9E5}" srcOrd="0" destOrd="0" presId="urn:microsoft.com/office/officeart/2018/2/layout/IconVerticalSolidList"/>
    <dgm:cxn modelId="{6F9F3141-39C9-4B46-A3DB-4A6D734956D6}" type="presOf" srcId="{AD557323-61C7-4F55-B16A-D89450FE8663}" destId="{2F0DCD59-775B-4EFC-A138-FA749FFAC3EA}" srcOrd="0" destOrd="0" presId="urn:microsoft.com/office/officeart/2018/2/layout/IconVerticalSolidList"/>
    <dgm:cxn modelId="{D3E5EA93-A22E-4C2F-B10B-647A65B4B0FB}" srcId="{1878F6EE-0ADF-4BEA-B920-2B2ADAFDB77D}" destId="{316D8026-0298-41AF-AB32-0B301EB17F7B}" srcOrd="0" destOrd="0" parTransId="{77AC6AB2-D564-455D-982E-C41A9B4E3621}" sibTransId="{1C3F80B7-CFBA-49B2-8074-BBE783B3418B}"/>
    <dgm:cxn modelId="{44D05BCA-64A2-4795-AFCB-A66BFF9A2C97}" srcId="{1878F6EE-0ADF-4BEA-B920-2B2ADAFDB77D}" destId="{AD557323-61C7-4F55-B16A-D89450FE8663}" srcOrd="1" destOrd="0" parTransId="{41336FD7-6345-4B78-8DD8-608F404FE9B1}" sibTransId="{0C518997-6D7D-410E-BB16-43E1781A5452}"/>
    <dgm:cxn modelId="{EB86C7CF-9F20-4314-BA67-6CC9D3187952}" type="presOf" srcId="{1878F6EE-0ADF-4BEA-B920-2B2ADAFDB77D}" destId="{5D3AE9FF-E092-49F1-BA99-CE5B3358C217}" srcOrd="0" destOrd="0" presId="urn:microsoft.com/office/officeart/2018/2/layout/IconVerticalSolidList"/>
    <dgm:cxn modelId="{221C22E1-4C09-4913-99A6-98512287F63A}" type="presParOf" srcId="{5D3AE9FF-E092-49F1-BA99-CE5B3358C217}" destId="{6C41AE01-F2A2-40BD-8E48-5CF66D8550E6}" srcOrd="0" destOrd="0" presId="urn:microsoft.com/office/officeart/2018/2/layout/IconVerticalSolidList"/>
    <dgm:cxn modelId="{764125A1-0BE6-42C4-AB2D-6FA8490B6B45}" type="presParOf" srcId="{6C41AE01-F2A2-40BD-8E48-5CF66D8550E6}" destId="{4CB184E9-D988-44F3-B34E-D5014F7811A9}" srcOrd="0" destOrd="0" presId="urn:microsoft.com/office/officeart/2018/2/layout/IconVerticalSolidList"/>
    <dgm:cxn modelId="{C428071A-9780-4BD8-9814-97607A0B5426}" type="presParOf" srcId="{6C41AE01-F2A2-40BD-8E48-5CF66D8550E6}" destId="{9A6033BF-1AD0-4F86-B72A-F7C8A7305505}" srcOrd="1" destOrd="0" presId="urn:microsoft.com/office/officeart/2018/2/layout/IconVerticalSolidList"/>
    <dgm:cxn modelId="{F62FF1DC-AD74-40A8-BD0F-65B44FA254C9}" type="presParOf" srcId="{6C41AE01-F2A2-40BD-8E48-5CF66D8550E6}" destId="{F8FCE7D9-9518-45BD-BCF6-A857D87C8E6C}" srcOrd="2" destOrd="0" presId="urn:microsoft.com/office/officeart/2018/2/layout/IconVerticalSolidList"/>
    <dgm:cxn modelId="{E40922AD-19CF-4B1F-829A-7D73C737037F}" type="presParOf" srcId="{6C41AE01-F2A2-40BD-8E48-5CF66D8550E6}" destId="{CF16E3D8-FEE8-4859-9357-47712F30E9E5}" srcOrd="3" destOrd="0" presId="urn:microsoft.com/office/officeart/2018/2/layout/IconVerticalSolidList"/>
    <dgm:cxn modelId="{BCE3DD86-1D32-4BEF-87C8-ABE0BE1474C0}" type="presParOf" srcId="{5D3AE9FF-E092-49F1-BA99-CE5B3358C217}" destId="{E5886B65-1C71-47E9-8FC4-5F4D652A4D1A}" srcOrd="1" destOrd="0" presId="urn:microsoft.com/office/officeart/2018/2/layout/IconVerticalSolidList"/>
    <dgm:cxn modelId="{17235412-36FA-4C75-B782-81A51A9A6F73}" type="presParOf" srcId="{5D3AE9FF-E092-49F1-BA99-CE5B3358C217}" destId="{073B46A6-8047-48E9-A6AD-24A957AFE297}" srcOrd="2" destOrd="0" presId="urn:microsoft.com/office/officeart/2018/2/layout/IconVerticalSolidList"/>
    <dgm:cxn modelId="{34731A43-829A-425B-8AE4-B7493ED543D9}" type="presParOf" srcId="{073B46A6-8047-48E9-A6AD-24A957AFE297}" destId="{95FA10D0-A3DE-4743-BF97-5CFF66998A5A}" srcOrd="0" destOrd="0" presId="urn:microsoft.com/office/officeart/2018/2/layout/IconVerticalSolidList"/>
    <dgm:cxn modelId="{364A2102-D146-44FE-8AB6-F27085476F98}" type="presParOf" srcId="{073B46A6-8047-48E9-A6AD-24A957AFE297}" destId="{FBCFFE37-1D4F-4B2F-A3B8-885A201705D9}" srcOrd="1" destOrd="0" presId="urn:microsoft.com/office/officeart/2018/2/layout/IconVerticalSolidList"/>
    <dgm:cxn modelId="{669BC050-0D00-417E-ADDC-34D67E68694C}" type="presParOf" srcId="{073B46A6-8047-48E9-A6AD-24A957AFE297}" destId="{F92DCD4E-7511-48F7-B5F8-A0B2CEF21DEC}" srcOrd="2" destOrd="0" presId="urn:microsoft.com/office/officeart/2018/2/layout/IconVerticalSolidList"/>
    <dgm:cxn modelId="{680FA938-D87A-4BE7-BEC1-7A2B29C8E67F}" type="presParOf" srcId="{073B46A6-8047-48E9-A6AD-24A957AFE297}" destId="{2F0DCD59-775B-4EFC-A138-FA749FFAC3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ABD5C6-FAA5-46D3-B804-F8747CA3B16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06C87-8190-4127-9FB9-99FB3DD47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Scores are all negative, and higher score is better</a:t>
          </a:r>
        </a:p>
      </dgm:t>
    </dgm:pt>
    <dgm:pt modelId="{D3E56165-D616-4D9D-BEF6-84EE456F13E6}" type="parTrans" cxnId="{0CF6A370-21E8-4E1B-904F-0894C9CBCB99}">
      <dgm:prSet/>
      <dgm:spPr/>
      <dgm:t>
        <a:bodyPr/>
        <a:lstStyle/>
        <a:p>
          <a:endParaRPr lang="en-US"/>
        </a:p>
      </dgm:t>
    </dgm:pt>
    <dgm:pt modelId="{AAC370C4-F463-4738-A16C-BE7A812FF4F5}" type="sibTrans" cxnId="{0CF6A370-21E8-4E1B-904F-0894C9CBC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2EC503-A532-4C85-A493-39BF7667E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search for high-scoring hypotheses, tracking top </a:t>
          </a:r>
          <a:r>
            <a:rPr lang="en-US" i="1"/>
            <a:t>k </a:t>
          </a:r>
          <a:r>
            <a:rPr lang="en-US"/>
            <a:t>on each step</a:t>
          </a:r>
        </a:p>
      </dgm:t>
    </dgm:pt>
    <dgm:pt modelId="{885DCF8F-2B57-4BA2-82DD-3C529908DF40}" type="parTrans" cxnId="{FDA8DC28-2E0A-4D94-A2FF-7A047A7B5F35}">
      <dgm:prSet/>
      <dgm:spPr/>
      <dgm:t>
        <a:bodyPr/>
        <a:lstStyle/>
        <a:p>
          <a:endParaRPr lang="en-US"/>
        </a:p>
      </dgm:t>
    </dgm:pt>
    <dgm:pt modelId="{E25A7AEC-CB74-41AB-83DE-E7679D9B31B0}" type="sibTrans" cxnId="{FDA8DC28-2E0A-4D94-A2FF-7A047A7B5F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3695A8-871E-474F-9FCC-017780529E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Beam search is not guaranteed to find optimal solution</a:t>
          </a:r>
        </a:p>
      </dgm:t>
    </dgm:pt>
    <dgm:pt modelId="{757C9F98-321F-475C-9E70-68BB5D58C9F2}" type="parTrans" cxnId="{2A6690BF-4C6C-4C73-B61F-D87C754700B4}">
      <dgm:prSet/>
      <dgm:spPr/>
      <dgm:t>
        <a:bodyPr/>
        <a:lstStyle/>
        <a:p>
          <a:endParaRPr lang="en-US"/>
        </a:p>
      </dgm:t>
    </dgm:pt>
    <dgm:pt modelId="{56B979B1-4BC4-4A9D-AB9D-EFF5F5CD1796}" type="sibTrans" cxnId="{2A6690BF-4C6C-4C73-B61F-D87C754700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7BB8CD-69AA-4C1F-91D0-DAD1B15711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much more efficient than exhaustive search!</a:t>
          </a:r>
        </a:p>
      </dgm:t>
    </dgm:pt>
    <dgm:pt modelId="{D61FDA39-2746-4127-B491-F4EBC792FA6F}" type="parTrans" cxnId="{8976C9ED-C460-4F34-A835-1E3A3EEE19C9}">
      <dgm:prSet/>
      <dgm:spPr/>
      <dgm:t>
        <a:bodyPr/>
        <a:lstStyle/>
        <a:p>
          <a:endParaRPr lang="en-US"/>
        </a:p>
      </dgm:t>
    </dgm:pt>
    <dgm:pt modelId="{5FC4C1B3-D605-4C99-8BA0-48BC25A4F9C4}" type="sibTrans" cxnId="{8976C9ED-C460-4F34-A835-1E3A3EEE19C9}">
      <dgm:prSet/>
      <dgm:spPr/>
      <dgm:t>
        <a:bodyPr/>
        <a:lstStyle/>
        <a:p>
          <a:endParaRPr lang="en-US"/>
        </a:p>
      </dgm:t>
    </dgm:pt>
    <dgm:pt modelId="{C76CA470-B65B-4A4E-AF28-1288772B5E59}" type="pres">
      <dgm:prSet presAssocID="{D6ABD5C6-FAA5-46D3-B804-F8747CA3B167}" presName="root" presStyleCnt="0">
        <dgm:presLayoutVars>
          <dgm:dir/>
          <dgm:resizeHandles val="exact"/>
        </dgm:presLayoutVars>
      </dgm:prSet>
      <dgm:spPr/>
    </dgm:pt>
    <dgm:pt modelId="{049F5402-3E78-4DA6-8F7E-395C1733F5FA}" type="pres">
      <dgm:prSet presAssocID="{D6ABD5C6-FAA5-46D3-B804-F8747CA3B167}" presName="container" presStyleCnt="0">
        <dgm:presLayoutVars>
          <dgm:dir/>
          <dgm:resizeHandles val="exact"/>
        </dgm:presLayoutVars>
      </dgm:prSet>
      <dgm:spPr/>
    </dgm:pt>
    <dgm:pt modelId="{4724CAC7-849F-41E6-87DC-09D6F6DCDE29}" type="pres">
      <dgm:prSet presAssocID="{6C706C87-8190-4127-9FB9-99FB3DD47037}" presName="compNode" presStyleCnt="0"/>
      <dgm:spPr/>
    </dgm:pt>
    <dgm:pt modelId="{C600043B-43DD-441F-8F19-1CDABFA732D7}" type="pres">
      <dgm:prSet presAssocID="{6C706C87-8190-4127-9FB9-99FB3DD47037}" presName="iconBgRect" presStyleLbl="bgShp" presStyleIdx="0" presStyleCnt="4"/>
      <dgm:spPr/>
    </dgm:pt>
    <dgm:pt modelId="{7F6FF399-726B-4408-8400-EA716EED021E}" type="pres">
      <dgm:prSet presAssocID="{6C706C87-8190-4127-9FB9-99FB3DD47037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7134D9D-E6AE-43A7-8795-AC246C614258}" type="pres">
      <dgm:prSet presAssocID="{6C706C87-8190-4127-9FB9-99FB3DD47037}" presName="spaceRect" presStyleCnt="0"/>
      <dgm:spPr/>
    </dgm:pt>
    <dgm:pt modelId="{3F85DF07-20F3-4F36-9AD0-68138159D87D}" type="pres">
      <dgm:prSet presAssocID="{6C706C87-8190-4127-9FB9-99FB3DD47037}" presName="textRect" presStyleLbl="revTx" presStyleIdx="0" presStyleCnt="4">
        <dgm:presLayoutVars>
          <dgm:chMax val="1"/>
          <dgm:chPref val="1"/>
        </dgm:presLayoutVars>
      </dgm:prSet>
      <dgm:spPr/>
    </dgm:pt>
    <dgm:pt modelId="{D1903BA7-AD68-4393-AE10-59AAE52FCD34}" type="pres">
      <dgm:prSet presAssocID="{AAC370C4-F463-4738-A16C-BE7A812FF4F5}" presName="sibTrans" presStyleLbl="sibTrans2D1" presStyleIdx="0" presStyleCnt="0"/>
      <dgm:spPr/>
    </dgm:pt>
    <dgm:pt modelId="{957E3C5A-5BE4-4B4D-BE77-3C0DE3B0AC22}" type="pres">
      <dgm:prSet presAssocID="{ED2EC503-A532-4C85-A493-39BF7667EABD}" presName="compNode" presStyleCnt="0"/>
      <dgm:spPr/>
    </dgm:pt>
    <dgm:pt modelId="{5E442AFA-0FF6-4C56-AD3D-CC80F2C6DC12}" type="pres">
      <dgm:prSet presAssocID="{ED2EC503-A532-4C85-A493-39BF7667EABD}" presName="iconBgRect" presStyleLbl="bgShp" presStyleIdx="1" presStyleCnt="4"/>
      <dgm:spPr/>
    </dgm:pt>
    <dgm:pt modelId="{BDCDDC82-4D13-4C20-923B-C246BE699EA2}" type="pres">
      <dgm:prSet presAssocID="{ED2EC503-A532-4C85-A493-39BF7667EABD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49B690-FF80-4E0D-B4F9-D33263DF49DB}" type="pres">
      <dgm:prSet presAssocID="{ED2EC503-A532-4C85-A493-39BF7667EABD}" presName="spaceRect" presStyleCnt="0"/>
      <dgm:spPr/>
    </dgm:pt>
    <dgm:pt modelId="{893AB0AE-24CB-4284-97D1-25F92AB30854}" type="pres">
      <dgm:prSet presAssocID="{ED2EC503-A532-4C85-A493-39BF7667EABD}" presName="textRect" presStyleLbl="revTx" presStyleIdx="1" presStyleCnt="4">
        <dgm:presLayoutVars>
          <dgm:chMax val="1"/>
          <dgm:chPref val="1"/>
        </dgm:presLayoutVars>
      </dgm:prSet>
      <dgm:spPr/>
    </dgm:pt>
    <dgm:pt modelId="{DA95F1C6-6421-42DD-9882-F4F156254159}" type="pres">
      <dgm:prSet presAssocID="{E25A7AEC-CB74-41AB-83DE-E7679D9B31B0}" presName="sibTrans" presStyleLbl="sibTrans2D1" presStyleIdx="0" presStyleCnt="0"/>
      <dgm:spPr/>
    </dgm:pt>
    <dgm:pt modelId="{CE823AE0-3D45-4A20-B123-5A84D285A995}" type="pres">
      <dgm:prSet presAssocID="{1D3695A8-871E-474F-9FCC-017780529E64}" presName="compNode" presStyleCnt="0"/>
      <dgm:spPr/>
    </dgm:pt>
    <dgm:pt modelId="{A0BF993C-2CCE-453F-9995-222253E73503}" type="pres">
      <dgm:prSet presAssocID="{1D3695A8-871E-474F-9FCC-017780529E64}" presName="iconBgRect" presStyleLbl="bgShp" presStyleIdx="2" presStyleCnt="4"/>
      <dgm:spPr/>
    </dgm:pt>
    <dgm:pt modelId="{F529B8C2-A69A-4950-B682-25533D860096}" type="pres">
      <dgm:prSet presAssocID="{1D3695A8-871E-474F-9FCC-017780529E64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9321CCD-5BCE-4E1D-AF91-8BDE60D45544}" type="pres">
      <dgm:prSet presAssocID="{1D3695A8-871E-474F-9FCC-017780529E64}" presName="spaceRect" presStyleCnt="0"/>
      <dgm:spPr/>
    </dgm:pt>
    <dgm:pt modelId="{069BBBDD-139F-4494-AD0C-05BCAB0AC064}" type="pres">
      <dgm:prSet presAssocID="{1D3695A8-871E-474F-9FCC-017780529E64}" presName="textRect" presStyleLbl="revTx" presStyleIdx="2" presStyleCnt="4">
        <dgm:presLayoutVars>
          <dgm:chMax val="1"/>
          <dgm:chPref val="1"/>
        </dgm:presLayoutVars>
      </dgm:prSet>
      <dgm:spPr/>
    </dgm:pt>
    <dgm:pt modelId="{F7C0F52B-0761-4FD7-9E49-67BB1389B118}" type="pres">
      <dgm:prSet presAssocID="{56B979B1-4BC4-4A9D-AB9D-EFF5F5CD1796}" presName="sibTrans" presStyleLbl="sibTrans2D1" presStyleIdx="0" presStyleCnt="0"/>
      <dgm:spPr/>
    </dgm:pt>
    <dgm:pt modelId="{C19D3495-BA91-4BCC-9CD5-5B1E1852D5BD}" type="pres">
      <dgm:prSet presAssocID="{6C7BB8CD-69AA-4C1F-91D0-DAD1B1571162}" presName="compNode" presStyleCnt="0"/>
      <dgm:spPr/>
    </dgm:pt>
    <dgm:pt modelId="{67036FFD-DBF6-4B55-A710-DB7B2C424235}" type="pres">
      <dgm:prSet presAssocID="{6C7BB8CD-69AA-4C1F-91D0-DAD1B1571162}" presName="iconBgRect" presStyleLbl="bgShp" presStyleIdx="3" presStyleCnt="4"/>
      <dgm:spPr/>
    </dgm:pt>
    <dgm:pt modelId="{2CD8A2D4-55E1-4938-9576-1F3D265F2B73}" type="pres">
      <dgm:prSet presAssocID="{6C7BB8CD-69AA-4C1F-91D0-DAD1B1571162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DB36857-E73D-4465-91E0-74476367D48C}" type="pres">
      <dgm:prSet presAssocID="{6C7BB8CD-69AA-4C1F-91D0-DAD1B1571162}" presName="spaceRect" presStyleCnt="0"/>
      <dgm:spPr/>
    </dgm:pt>
    <dgm:pt modelId="{4B7840F6-E98C-4FFB-A8ED-FF98DB5F677F}" type="pres">
      <dgm:prSet presAssocID="{6C7BB8CD-69AA-4C1F-91D0-DAD1B15711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A8DC28-2E0A-4D94-A2FF-7A047A7B5F35}" srcId="{D6ABD5C6-FAA5-46D3-B804-F8747CA3B167}" destId="{ED2EC503-A532-4C85-A493-39BF7667EABD}" srcOrd="1" destOrd="0" parTransId="{885DCF8F-2B57-4BA2-82DD-3C529908DF40}" sibTransId="{E25A7AEC-CB74-41AB-83DE-E7679D9B31B0}"/>
    <dgm:cxn modelId="{85FBA24B-5E32-45EC-81D0-7F00A822EF7F}" type="presOf" srcId="{ED2EC503-A532-4C85-A493-39BF7667EABD}" destId="{893AB0AE-24CB-4284-97D1-25F92AB30854}" srcOrd="0" destOrd="0" presId="urn:microsoft.com/office/officeart/2018/2/layout/IconCircleList"/>
    <dgm:cxn modelId="{3EA7295F-4F5E-4D97-8330-A11F4C0507D7}" type="presOf" srcId="{AAC370C4-F463-4738-A16C-BE7A812FF4F5}" destId="{D1903BA7-AD68-4393-AE10-59AAE52FCD34}" srcOrd="0" destOrd="0" presId="urn:microsoft.com/office/officeart/2018/2/layout/IconCircleList"/>
    <dgm:cxn modelId="{0CF6A370-21E8-4E1B-904F-0894C9CBCB99}" srcId="{D6ABD5C6-FAA5-46D3-B804-F8747CA3B167}" destId="{6C706C87-8190-4127-9FB9-99FB3DD47037}" srcOrd="0" destOrd="0" parTransId="{D3E56165-D616-4D9D-BEF6-84EE456F13E6}" sibTransId="{AAC370C4-F463-4738-A16C-BE7A812FF4F5}"/>
    <dgm:cxn modelId="{A126CE8E-3B4B-41E9-851D-E90B88BBB2E1}" type="presOf" srcId="{6C706C87-8190-4127-9FB9-99FB3DD47037}" destId="{3F85DF07-20F3-4F36-9AD0-68138159D87D}" srcOrd="0" destOrd="0" presId="urn:microsoft.com/office/officeart/2018/2/layout/IconCircleList"/>
    <dgm:cxn modelId="{2A6690BF-4C6C-4C73-B61F-D87C754700B4}" srcId="{D6ABD5C6-FAA5-46D3-B804-F8747CA3B167}" destId="{1D3695A8-871E-474F-9FCC-017780529E64}" srcOrd="2" destOrd="0" parTransId="{757C9F98-321F-475C-9E70-68BB5D58C9F2}" sibTransId="{56B979B1-4BC4-4A9D-AB9D-EFF5F5CD1796}"/>
    <dgm:cxn modelId="{49C865CE-CD66-4C69-B042-ECFC7D01180A}" type="presOf" srcId="{1D3695A8-871E-474F-9FCC-017780529E64}" destId="{069BBBDD-139F-4494-AD0C-05BCAB0AC064}" srcOrd="0" destOrd="0" presId="urn:microsoft.com/office/officeart/2018/2/layout/IconCircleList"/>
    <dgm:cxn modelId="{B5DDA3D1-EC7B-450B-BAC3-B8796DC3723A}" type="presOf" srcId="{6C7BB8CD-69AA-4C1F-91D0-DAD1B1571162}" destId="{4B7840F6-E98C-4FFB-A8ED-FF98DB5F677F}" srcOrd="0" destOrd="0" presId="urn:microsoft.com/office/officeart/2018/2/layout/IconCircleList"/>
    <dgm:cxn modelId="{6011ABD4-B1D0-4B24-BD85-C0D6DF5E7311}" type="presOf" srcId="{D6ABD5C6-FAA5-46D3-B804-F8747CA3B167}" destId="{C76CA470-B65B-4A4E-AF28-1288772B5E59}" srcOrd="0" destOrd="0" presId="urn:microsoft.com/office/officeart/2018/2/layout/IconCircleList"/>
    <dgm:cxn modelId="{A6C567E7-FEAD-440B-AEAC-AAED485E484E}" type="presOf" srcId="{E25A7AEC-CB74-41AB-83DE-E7679D9B31B0}" destId="{DA95F1C6-6421-42DD-9882-F4F156254159}" srcOrd="0" destOrd="0" presId="urn:microsoft.com/office/officeart/2018/2/layout/IconCircleList"/>
    <dgm:cxn modelId="{E60900E8-0AAF-43A6-B9BB-1A7759447415}" type="presOf" srcId="{56B979B1-4BC4-4A9D-AB9D-EFF5F5CD1796}" destId="{F7C0F52B-0761-4FD7-9E49-67BB1389B118}" srcOrd="0" destOrd="0" presId="urn:microsoft.com/office/officeart/2018/2/layout/IconCircleList"/>
    <dgm:cxn modelId="{8976C9ED-C460-4F34-A835-1E3A3EEE19C9}" srcId="{D6ABD5C6-FAA5-46D3-B804-F8747CA3B167}" destId="{6C7BB8CD-69AA-4C1F-91D0-DAD1B1571162}" srcOrd="3" destOrd="0" parTransId="{D61FDA39-2746-4127-B491-F4EBC792FA6F}" sibTransId="{5FC4C1B3-D605-4C99-8BA0-48BC25A4F9C4}"/>
    <dgm:cxn modelId="{1E4308F7-A98B-47C0-9652-F7B3FAD5D25E}" type="presParOf" srcId="{C76CA470-B65B-4A4E-AF28-1288772B5E59}" destId="{049F5402-3E78-4DA6-8F7E-395C1733F5FA}" srcOrd="0" destOrd="0" presId="urn:microsoft.com/office/officeart/2018/2/layout/IconCircleList"/>
    <dgm:cxn modelId="{E7DD2771-DB78-4131-A263-17F6B5FFB9AF}" type="presParOf" srcId="{049F5402-3E78-4DA6-8F7E-395C1733F5FA}" destId="{4724CAC7-849F-41E6-87DC-09D6F6DCDE29}" srcOrd="0" destOrd="0" presId="urn:microsoft.com/office/officeart/2018/2/layout/IconCircleList"/>
    <dgm:cxn modelId="{6CF0C290-54FF-4367-B429-5C9ECFFB8872}" type="presParOf" srcId="{4724CAC7-849F-41E6-87DC-09D6F6DCDE29}" destId="{C600043B-43DD-441F-8F19-1CDABFA732D7}" srcOrd="0" destOrd="0" presId="urn:microsoft.com/office/officeart/2018/2/layout/IconCircleList"/>
    <dgm:cxn modelId="{B36739B0-AD86-4009-9328-9ECB264C6BCE}" type="presParOf" srcId="{4724CAC7-849F-41E6-87DC-09D6F6DCDE29}" destId="{7F6FF399-726B-4408-8400-EA716EED021E}" srcOrd="1" destOrd="0" presId="urn:microsoft.com/office/officeart/2018/2/layout/IconCircleList"/>
    <dgm:cxn modelId="{0B7BBA08-BD5E-47CB-8347-ADDE43F2018D}" type="presParOf" srcId="{4724CAC7-849F-41E6-87DC-09D6F6DCDE29}" destId="{97134D9D-E6AE-43A7-8795-AC246C614258}" srcOrd="2" destOrd="0" presId="urn:microsoft.com/office/officeart/2018/2/layout/IconCircleList"/>
    <dgm:cxn modelId="{04053FE8-3D89-4ADA-82B1-9B2E19059114}" type="presParOf" srcId="{4724CAC7-849F-41E6-87DC-09D6F6DCDE29}" destId="{3F85DF07-20F3-4F36-9AD0-68138159D87D}" srcOrd="3" destOrd="0" presId="urn:microsoft.com/office/officeart/2018/2/layout/IconCircleList"/>
    <dgm:cxn modelId="{E0311A62-7D72-460B-87B0-09E2303A52A3}" type="presParOf" srcId="{049F5402-3E78-4DA6-8F7E-395C1733F5FA}" destId="{D1903BA7-AD68-4393-AE10-59AAE52FCD34}" srcOrd="1" destOrd="0" presId="urn:microsoft.com/office/officeart/2018/2/layout/IconCircleList"/>
    <dgm:cxn modelId="{20749B9C-003D-423E-A72E-9774F70F0BA7}" type="presParOf" srcId="{049F5402-3E78-4DA6-8F7E-395C1733F5FA}" destId="{957E3C5A-5BE4-4B4D-BE77-3C0DE3B0AC22}" srcOrd="2" destOrd="0" presId="urn:microsoft.com/office/officeart/2018/2/layout/IconCircleList"/>
    <dgm:cxn modelId="{3F916F53-9D6F-4539-86A4-EEA42EFD78D9}" type="presParOf" srcId="{957E3C5A-5BE4-4B4D-BE77-3C0DE3B0AC22}" destId="{5E442AFA-0FF6-4C56-AD3D-CC80F2C6DC12}" srcOrd="0" destOrd="0" presId="urn:microsoft.com/office/officeart/2018/2/layout/IconCircleList"/>
    <dgm:cxn modelId="{6C1E56EE-C2A2-4BE5-83A4-E3D5F2F36FA8}" type="presParOf" srcId="{957E3C5A-5BE4-4B4D-BE77-3C0DE3B0AC22}" destId="{BDCDDC82-4D13-4C20-923B-C246BE699EA2}" srcOrd="1" destOrd="0" presId="urn:microsoft.com/office/officeart/2018/2/layout/IconCircleList"/>
    <dgm:cxn modelId="{3B99B8A9-2C2F-4C5C-B947-23D41D33F2C7}" type="presParOf" srcId="{957E3C5A-5BE4-4B4D-BE77-3C0DE3B0AC22}" destId="{CA49B690-FF80-4E0D-B4F9-D33263DF49DB}" srcOrd="2" destOrd="0" presId="urn:microsoft.com/office/officeart/2018/2/layout/IconCircleList"/>
    <dgm:cxn modelId="{0FF5447F-85F5-48A2-A54C-4A027068AD2C}" type="presParOf" srcId="{957E3C5A-5BE4-4B4D-BE77-3C0DE3B0AC22}" destId="{893AB0AE-24CB-4284-97D1-25F92AB30854}" srcOrd="3" destOrd="0" presId="urn:microsoft.com/office/officeart/2018/2/layout/IconCircleList"/>
    <dgm:cxn modelId="{B824CCB0-4F21-44F0-8668-0697C2AA556D}" type="presParOf" srcId="{049F5402-3E78-4DA6-8F7E-395C1733F5FA}" destId="{DA95F1C6-6421-42DD-9882-F4F156254159}" srcOrd="3" destOrd="0" presId="urn:microsoft.com/office/officeart/2018/2/layout/IconCircleList"/>
    <dgm:cxn modelId="{EB9B49AC-665A-47EB-84B2-2B4BEDAB2DEA}" type="presParOf" srcId="{049F5402-3E78-4DA6-8F7E-395C1733F5FA}" destId="{CE823AE0-3D45-4A20-B123-5A84D285A995}" srcOrd="4" destOrd="0" presId="urn:microsoft.com/office/officeart/2018/2/layout/IconCircleList"/>
    <dgm:cxn modelId="{A4AE832F-EFFE-485B-A7AF-83BD3DE58D24}" type="presParOf" srcId="{CE823AE0-3D45-4A20-B123-5A84D285A995}" destId="{A0BF993C-2CCE-453F-9995-222253E73503}" srcOrd="0" destOrd="0" presId="urn:microsoft.com/office/officeart/2018/2/layout/IconCircleList"/>
    <dgm:cxn modelId="{6D3441BB-8774-4075-A287-5F4F8AA58472}" type="presParOf" srcId="{CE823AE0-3D45-4A20-B123-5A84D285A995}" destId="{F529B8C2-A69A-4950-B682-25533D860096}" srcOrd="1" destOrd="0" presId="urn:microsoft.com/office/officeart/2018/2/layout/IconCircleList"/>
    <dgm:cxn modelId="{E97F4D39-4889-4670-B997-8F8D704462B0}" type="presParOf" srcId="{CE823AE0-3D45-4A20-B123-5A84D285A995}" destId="{79321CCD-5BCE-4E1D-AF91-8BDE60D45544}" srcOrd="2" destOrd="0" presId="urn:microsoft.com/office/officeart/2018/2/layout/IconCircleList"/>
    <dgm:cxn modelId="{B1A217B6-CDCD-4DF7-9322-FF9E928E510E}" type="presParOf" srcId="{CE823AE0-3D45-4A20-B123-5A84D285A995}" destId="{069BBBDD-139F-4494-AD0C-05BCAB0AC064}" srcOrd="3" destOrd="0" presId="urn:microsoft.com/office/officeart/2018/2/layout/IconCircleList"/>
    <dgm:cxn modelId="{BC1A48A2-99F5-4448-A69D-9C8DABFEE680}" type="presParOf" srcId="{049F5402-3E78-4DA6-8F7E-395C1733F5FA}" destId="{F7C0F52B-0761-4FD7-9E49-67BB1389B118}" srcOrd="5" destOrd="0" presId="urn:microsoft.com/office/officeart/2018/2/layout/IconCircleList"/>
    <dgm:cxn modelId="{FDE41C8E-5C98-4258-8607-5BC899CCFD98}" type="presParOf" srcId="{049F5402-3E78-4DA6-8F7E-395C1733F5FA}" destId="{C19D3495-BA91-4BCC-9CD5-5B1E1852D5BD}" srcOrd="6" destOrd="0" presId="urn:microsoft.com/office/officeart/2018/2/layout/IconCircleList"/>
    <dgm:cxn modelId="{C2DA4516-DA10-4052-9C6C-1DA50C96939B}" type="presParOf" srcId="{C19D3495-BA91-4BCC-9CD5-5B1E1852D5BD}" destId="{67036FFD-DBF6-4B55-A710-DB7B2C424235}" srcOrd="0" destOrd="0" presId="urn:microsoft.com/office/officeart/2018/2/layout/IconCircleList"/>
    <dgm:cxn modelId="{1BB76C1E-F614-49BB-8D01-049C4938B4DB}" type="presParOf" srcId="{C19D3495-BA91-4BCC-9CD5-5B1E1852D5BD}" destId="{2CD8A2D4-55E1-4938-9576-1F3D265F2B73}" srcOrd="1" destOrd="0" presId="urn:microsoft.com/office/officeart/2018/2/layout/IconCircleList"/>
    <dgm:cxn modelId="{1A95F1C5-63A8-4059-B038-991ABEC1E93A}" type="presParOf" srcId="{C19D3495-BA91-4BCC-9CD5-5B1E1852D5BD}" destId="{BDB36857-E73D-4465-91E0-74476367D48C}" srcOrd="2" destOrd="0" presId="urn:microsoft.com/office/officeart/2018/2/layout/IconCircleList"/>
    <dgm:cxn modelId="{180EC1ED-DAAD-444B-8B58-6FF0D172872B}" type="presParOf" srcId="{C19D3495-BA91-4BCC-9CD5-5B1E1852D5BD}" destId="{4B7840F6-E98C-4FFB-A8ED-FF98DB5F677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184E9-D988-44F3-B34E-D5014F7811A9}">
      <dsp:nvSpPr>
        <dsp:cNvPr id="0" name=""/>
        <dsp:cNvSpPr/>
      </dsp:nvSpPr>
      <dsp:spPr>
        <a:xfrm>
          <a:off x="0" y="530466"/>
          <a:ext cx="7886700" cy="9793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033BF-1AD0-4F86-B72A-F7C8A7305505}">
      <dsp:nvSpPr>
        <dsp:cNvPr id="0" name=""/>
        <dsp:cNvSpPr/>
      </dsp:nvSpPr>
      <dsp:spPr>
        <a:xfrm>
          <a:off x="296245" y="750813"/>
          <a:ext cx="538627" cy="5386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6E3D8-FEE8-4859-9357-47712F30E9E5}">
      <dsp:nvSpPr>
        <dsp:cNvPr id="0" name=""/>
        <dsp:cNvSpPr/>
      </dsp:nvSpPr>
      <dsp:spPr>
        <a:xfrm>
          <a:off x="1131117" y="530466"/>
          <a:ext cx="6755582" cy="97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45" tIns="103645" rIns="103645" bIns="1036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Neural machine Translation (NMT) – Machine translation with a single neural network</a:t>
          </a:r>
        </a:p>
      </dsp:txBody>
      <dsp:txXfrm>
        <a:off x="1131117" y="530466"/>
        <a:ext cx="6755582" cy="979322"/>
      </dsp:txXfrm>
    </dsp:sp>
    <dsp:sp modelId="{95FA10D0-A3DE-4743-BF97-5CFF66998A5A}">
      <dsp:nvSpPr>
        <dsp:cNvPr id="0" name=""/>
        <dsp:cNvSpPr/>
      </dsp:nvSpPr>
      <dsp:spPr>
        <a:xfrm>
          <a:off x="0" y="1754619"/>
          <a:ext cx="7886700" cy="9793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FFE37-1D4F-4B2F-A3B8-885A201705D9}">
      <dsp:nvSpPr>
        <dsp:cNvPr id="0" name=""/>
        <dsp:cNvSpPr/>
      </dsp:nvSpPr>
      <dsp:spPr>
        <a:xfrm>
          <a:off x="296245" y="1974966"/>
          <a:ext cx="538627" cy="53862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DCD59-775B-4EFC-A138-FA749FFAC3EA}">
      <dsp:nvSpPr>
        <dsp:cNvPr id="0" name=""/>
        <dsp:cNvSpPr/>
      </dsp:nvSpPr>
      <dsp:spPr>
        <a:xfrm>
          <a:off x="1131117" y="1754619"/>
          <a:ext cx="6755582" cy="97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45" tIns="103645" rIns="103645" bIns="1036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neural network architecture typically involves two RNNs – this is called sequence-to-sequence </a:t>
          </a:r>
        </a:p>
      </dsp:txBody>
      <dsp:txXfrm>
        <a:off x="1131117" y="1754619"/>
        <a:ext cx="6755582" cy="979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0043B-43DD-441F-8F19-1CDABFA732D7}">
      <dsp:nvSpPr>
        <dsp:cNvPr id="0" name=""/>
        <dsp:cNvSpPr/>
      </dsp:nvSpPr>
      <dsp:spPr>
        <a:xfrm>
          <a:off x="342655" y="26807"/>
          <a:ext cx="706094" cy="7060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FF399-726B-4408-8400-EA716EED021E}">
      <dsp:nvSpPr>
        <dsp:cNvPr id="0" name=""/>
        <dsp:cNvSpPr/>
      </dsp:nvSpPr>
      <dsp:spPr>
        <a:xfrm>
          <a:off x="490935" y="175087"/>
          <a:ext cx="409534" cy="40953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5DF07-20F3-4F36-9AD0-68138159D87D}">
      <dsp:nvSpPr>
        <dsp:cNvPr id="0" name=""/>
        <dsp:cNvSpPr/>
      </dsp:nvSpPr>
      <dsp:spPr>
        <a:xfrm>
          <a:off x="1200056" y="26807"/>
          <a:ext cx="1664366" cy="70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Scores are all negative, and higher score is better</a:t>
          </a:r>
        </a:p>
      </dsp:txBody>
      <dsp:txXfrm>
        <a:off x="1200056" y="26807"/>
        <a:ext cx="1664366" cy="706094"/>
      </dsp:txXfrm>
    </dsp:sp>
    <dsp:sp modelId="{5E442AFA-0FF6-4C56-AD3D-CC80F2C6DC12}">
      <dsp:nvSpPr>
        <dsp:cNvPr id="0" name=""/>
        <dsp:cNvSpPr/>
      </dsp:nvSpPr>
      <dsp:spPr>
        <a:xfrm>
          <a:off x="3154425" y="26807"/>
          <a:ext cx="706094" cy="7060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DDC82-4D13-4C20-923B-C246BE699EA2}">
      <dsp:nvSpPr>
        <dsp:cNvPr id="0" name=""/>
        <dsp:cNvSpPr/>
      </dsp:nvSpPr>
      <dsp:spPr>
        <a:xfrm>
          <a:off x="3302705" y="175087"/>
          <a:ext cx="409534" cy="40953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AB0AE-24CB-4284-97D1-25F92AB30854}">
      <dsp:nvSpPr>
        <dsp:cNvPr id="0" name=""/>
        <dsp:cNvSpPr/>
      </dsp:nvSpPr>
      <dsp:spPr>
        <a:xfrm>
          <a:off x="4011826" y="26807"/>
          <a:ext cx="1664366" cy="70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search for high-scoring hypotheses, tracking top </a:t>
          </a:r>
          <a:r>
            <a:rPr lang="en-US" sz="1200" i="1" kern="1200"/>
            <a:t>k </a:t>
          </a:r>
          <a:r>
            <a:rPr lang="en-US" sz="1200" kern="1200"/>
            <a:t>on each step</a:t>
          </a:r>
        </a:p>
      </dsp:txBody>
      <dsp:txXfrm>
        <a:off x="4011826" y="26807"/>
        <a:ext cx="1664366" cy="706094"/>
      </dsp:txXfrm>
    </dsp:sp>
    <dsp:sp modelId="{A0BF993C-2CCE-453F-9995-222253E73503}">
      <dsp:nvSpPr>
        <dsp:cNvPr id="0" name=""/>
        <dsp:cNvSpPr/>
      </dsp:nvSpPr>
      <dsp:spPr>
        <a:xfrm>
          <a:off x="342655" y="1033126"/>
          <a:ext cx="706094" cy="7060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9B8C2-A69A-4950-B682-25533D860096}">
      <dsp:nvSpPr>
        <dsp:cNvPr id="0" name=""/>
        <dsp:cNvSpPr/>
      </dsp:nvSpPr>
      <dsp:spPr>
        <a:xfrm>
          <a:off x="490935" y="1181406"/>
          <a:ext cx="409534" cy="40953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BBBDD-139F-4494-AD0C-05BCAB0AC064}">
      <dsp:nvSpPr>
        <dsp:cNvPr id="0" name=""/>
        <dsp:cNvSpPr/>
      </dsp:nvSpPr>
      <dsp:spPr>
        <a:xfrm>
          <a:off x="1200056" y="1033126"/>
          <a:ext cx="1664366" cy="70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Beam search is not guaranteed to find optimal solution</a:t>
          </a:r>
        </a:p>
      </dsp:txBody>
      <dsp:txXfrm>
        <a:off x="1200056" y="1033126"/>
        <a:ext cx="1664366" cy="706094"/>
      </dsp:txXfrm>
    </dsp:sp>
    <dsp:sp modelId="{67036FFD-DBF6-4B55-A710-DB7B2C424235}">
      <dsp:nvSpPr>
        <dsp:cNvPr id="0" name=""/>
        <dsp:cNvSpPr/>
      </dsp:nvSpPr>
      <dsp:spPr>
        <a:xfrm>
          <a:off x="3154425" y="1033126"/>
          <a:ext cx="706094" cy="7060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8A2D4-55E1-4938-9576-1F3D265F2B73}">
      <dsp:nvSpPr>
        <dsp:cNvPr id="0" name=""/>
        <dsp:cNvSpPr/>
      </dsp:nvSpPr>
      <dsp:spPr>
        <a:xfrm>
          <a:off x="3302705" y="1181406"/>
          <a:ext cx="409534" cy="40953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840F6-E98C-4FFB-A8ED-FF98DB5F677F}">
      <dsp:nvSpPr>
        <dsp:cNvPr id="0" name=""/>
        <dsp:cNvSpPr/>
      </dsp:nvSpPr>
      <dsp:spPr>
        <a:xfrm>
          <a:off x="4011826" y="1033126"/>
          <a:ext cx="1664366" cy="70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But much more efficient than exhaustive search!</a:t>
          </a:r>
        </a:p>
      </dsp:txBody>
      <dsp:txXfrm>
        <a:off x="4011826" y="1033126"/>
        <a:ext cx="1664366" cy="706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9T19:11:19.23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21-1 296 0,'0'3'112'0,"-14"10"-60"0,18-19-63 16,-8 12 18-16,1-6-5 15,-1-3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9T19:13:16.2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 0 52 0,'-7'10'22'0,"4"-4"-12"0,3-3-16 0,0-3 3 16,0 0-19-16,0 3-6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43B65-DE8C-49E0-B4A4-FA83CD1E657E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521075"/>
            <a:ext cx="768032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B3614-E721-4193-947E-5BE211343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B3614-E721-4193-947E-5BE2113434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7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4248150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4248150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33400" y="4248150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533400" y="4248150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33400" y="4248150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E9E7-7B68-434D-B75C-4A16D074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77" y="1043730"/>
            <a:ext cx="8432800" cy="430887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78C5-ACF4-8141-9B81-11C792B7D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524" y="2495550"/>
            <a:ext cx="4246626" cy="138499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511DB-9E9D-9547-AFB6-33D5BB267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786385"/>
            <a:ext cx="4258818" cy="138499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2967B-72E2-9340-94D6-7BE061B2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AC656-F0A2-6047-8751-71A6A0AE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1142-E932-C543-BE49-71EE48B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417827" cy="27699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58DED150-C7B9-2048-9229-04A849C5E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27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300" y="808026"/>
            <a:ext cx="8407400" cy="1173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224n/slides/cs224n-2020-lecture08-nm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stanford.edu/class/cs224n/slides/cs224n-2020-lecture08-nmt.pdf" TargetMode="Externa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ejHQYAGb7Q" TargetMode="Externa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lena-voita.github.io/nlp_course/seq2seq_and_attention.html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arxiv.org/pdf/1409.0473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8.04025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224n/slides/cs224n-2020-lecture08-nmt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224n/slides/cs224n-2020-lecture08-nmt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na-voita.github.io/nlp_course/transfer_learning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transfer_learning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transfer_learning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transfer_learning.html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lena-voita.github.io/nlp_course/seq2seq_and_attention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transfer_learning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ulmfit-and-elmo-the-shift-towards-transfer-learning-in-nlp-b5d8e2e3f664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63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ulmfit-and-elmo-the-shift-towards-transfer-learning-in-nlp-b5d8e2e3f664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5.emf"/><Relationship Id="rId3" Type="http://schemas.openxmlformats.org/officeDocument/2006/relationships/customXml" Target="../ink/ink2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seq2seq_and_attention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 descr="3D rendering of game pieces tied together with a rope">
            <a:extLst>
              <a:ext uri="{FF2B5EF4-FFF2-40B4-BE49-F238E27FC236}">
                <a16:creationId xmlns:a16="http://schemas.microsoft.com/office/drawing/2014/main" id="{5829191E-EE5C-8D0B-9FAE-060C5D027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0322" y="437508"/>
            <a:ext cx="5370268" cy="3123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5100" kern="1200">
                <a:solidFill>
                  <a:srgbClr val="FFFFFF"/>
                </a:solidFill>
                <a:latin typeface="+mj-lt"/>
                <a:cs typeface="+mj-cs"/>
              </a:rPr>
              <a:t>Encoder Decoder model (Sequence to Sequence Model)</a:t>
            </a:r>
          </a:p>
        </p:txBody>
      </p:sp>
      <p:sp>
        <p:nvSpPr>
          <p:cNvPr id="4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437508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609480"/>
            <a:ext cx="68353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777799"/>
            <a:ext cx="95785" cy="95786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2627274"/>
            <a:ext cx="0" cy="2509567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4227510"/>
            <a:ext cx="113652" cy="113652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4572569"/>
            <a:ext cx="81469" cy="81469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4678521"/>
            <a:ext cx="71819" cy="71820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-41002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Predictions – Test Data 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55073" y="2143125"/>
            <a:ext cx="4850901" cy="258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cannot find the exact solution.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WHY ?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 descr="Test Plan">
            <a:extLst>
              <a:ext uri="{FF2B5EF4-FFF2-40B4-BE49-F238E27FC236}">
                <a16:creationId xmlns:a16="http://schemas.microsoft.com/office/drawing/2014/main" id="{9A537A4C-6D9B-4FF1-BE1D-AC650337AB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654" y="2151931"/>
            <a:ext cx="857249" cy="857249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355600" y="834602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We model the probability of a sentence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457200" y="1276350"/>
                <a:ext cx="4686155" cy="855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6350"/>
                <a:ext cx="4686155" cy="855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76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72" y="133350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Predictions – Test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/>
              <p:cNvSpPr txBox="1"/>
              <p:nvPr/>
            </p:nvSpPr>
            <p:spPr>
              <a:xfrm>
                <a:off x="309113" y="2830831"/>
                <a:ext cx="4850901" cy="1524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cannot find the exact solution.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30188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possible hypothesis.</a:t>
                </a:r>
              </a:p>
              <a:p>
                <a:pPr marL="230188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13" y="2830831"/>
                <a:ext cx="4850901" cy="1524000"/>
              </a:xfrm>
              <a:prstGeom prst="rect">
                <a:avLst/>
              </a:prstGeom>
              <a:blipFill>
                <a:blip r:embed="rId2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437072" y="118133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We model the probability of a sentence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473859" y="1809750"/>
                <a:ext cx="4686155" cy="855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9" y="1809750"/>
                <a:ext cx="4686155" cy="855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Test Plan">
            <a:extLst>
              <a:ext uri="{FF2B5EF4-FFF2-40B4-BE49-F238E27FC236}">
                <a16:creationId xmlns:a16="http://schemas.microsoft.com/office/drawing/2014/main" id="{E94348D6-86C1-4367-A09B-910DCFC83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6600" y="2190750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87831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Predictions – Test Data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Test Plan">
            <a:extLst>
              <a:ext uri="{FF2B5EF4-FFF2-40B4-BE49-F238E27FC236}">
                <a16:creationId xmlns:a16="http://schemas.microsoft.com/office/drawing/2014/main" id="{E94348D6-86C1-4367-A09B-910DCFC83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070CEB57-F3A6-4F3A-9821-9F15B86A69F6}"/>
              </a:ext>
            </a:extLst>
          </p:cNvPr>
          <p:cNvSpPr txBox="1"/>
          <p:nvPr/>
        </p:nvSpPr>
        <p:spPr>
          <a:xfrm>
            <a:off x="244608" y="1067950"/>
            <a:ext cx="6083300" cy="33522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04800" marR="196850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304165" algn="l"/>
                <a:tab pos="30480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possible sequence,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its probability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pick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marR="196850">
              <a:lnSpc>
                <a:spcPts val="2800"/>
              </a:lnSpc>
              <a:spcBef>
                <a:spcPts val="260"/>
              </a:spcBef>
              <a:tabLst>
                <a:tab pos="304165" algn="l"/>
                <a:tab pos="304800" algn="l"/>
              </a:tabLst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0" indent="-241300">
              <a:lnSpc>
                <a:spcPts val="2840"/>
              </a:lnSpc>
              <a:spcBef>
                <a:spcPts val="439"/>
              </a:spcBef>
              <a:buChar char="•"/>
              <a:tabLst>
                <a:tab pos="304165" algn="l"/>
                <a:tab pos="30480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output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size is </a:t>
            </a:r>
            <a:r>
              <a:rPr lang="en-US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max sequence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T,</a:t>
            </a:r>
            <a:r>
              <a:rPr lang="en-US" i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en-US" i="1" spc="89" baseline="34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i="1" spc="89" baseline="343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i="1" spc="112" baseline="343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0" indent="-241300">
              <a:lnSpc>
                <a:spcPts val="2840"/>
              </a:lnSpc>
              <a:spcBef>
                <a:spcPts val="439"/>
              </a:spcBef>
              <a:buChar char="•"/>
              <a:tabLst>
                <a:tab pos="304165" algn="l"/>
                <a:tab pos="304800" algn="l"/>
              </a:tabLst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-279400">
              <a:lnSpc>
                <a:spcPct val="100000"/>
              </a:lnSpc>
              <a:spcBef>
                <a:spcPts val="520"/>
              </a:spcBef>
              <a:buChar char="•"/>
              <a:tabLst>
                <a:tab pos="862965" algn="l"/>
                <a:tab pos="863600" algn="l"/>
              </a:tabLst>
            </a:pP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</a:t>
            </a:r>
            <a:r>
              <a:rPr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infeasible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-279400">
              <a:lnSpc>
                <a:spcPct val="100000"/>
              </a:lnSpc>
              <a:spcBef>
                <a:spcPts val="520"/>
              </a:spcBef>
              <a:buChar char="•"/>
              <a:tabLst>
                <a:tab pos="862965" algn="l"/>
                <a:tab pos="863600" algn="l"/>
              </a:tabLst>
            </a:pP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-279400">
              <a:lnSpc>
                <a:spcPct val="100000"/>
              </a:lnSpc>
              <a:spcBef>
                <a:spcPts val="520"/>
              </a:spcBef>
              <a:buChar char="•"/>
              <a:tabLst>
                <a:tab pos="862965" algn="l"/>
                <a:tab pos="8636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if,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r>
              <a:rPr lang="en-US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i="1" spc="89" baseline="294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 </a:t>
            </a:r>
            <a:r>
              <a:rPr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pc="-165" baseline="294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baseline="294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2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85057"/>
            <a:ext cx="600893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Predictions – Greedy Decoding</a:t>
            </a:r>
            <a:endParaRPr spc="-25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6C212F-8F77-4A50-AEEF-29F963461C9E}"/>
              </a:ext>
            </a:extLst>
          </p:cNvPr>
          <p:cNvGrpSpPr/>
          <p:nvPr/>
        </p:nvGrpSpPr>
        <p:grpSpPr>
          <a:xfrm>
            <a:off x="424721" y="1086606"/>
            <a:ext cx="4873988" cy="2459786"/>
            <a:chOff x="457200" y="603684"/>
            <a:chExt cx="5579240" cy="29199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24767"/>
              <a:ext cx="4924639" cy="212248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EB72BA-0C60-4F2A-8D23-6E018A5E8C96}"/>
                </a:ext>
              </a:extLst>
            </p:cNvPr>
            <p:cNvGrpSpPr/>
            <p:nvPr/>
          </p:nvGrpSpPr>
          <p:grpSpPr>
            <a:xfrm>
              <a:off x="733537" y="603684"/>
              <a:ext cx="5302903" cy="2919987"/>
              <a:chOff x="849525" y="593016"/>
              <a:chExt cx="5302903" cy="291998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849525" y="3074573"/>
                <a:ext cx="914400" cy="43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&lt;</a:t>
                </a:r>
                <a:r>
                  <a:rPr lang="en-US" sz="1400" dirty="0" err="1"/>
                  <a:t>bos</a:t>
                </a:r>
                <a:r>
                  <a:rPr lang="en-US" dirty="0"/>
                  <a:t>&gt;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990600" y="6224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763743" y="310530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641303" y="610040"/>
                <a:ext cx="62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saw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2075158" y="3070943"/>
                <a:ext cx="622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saw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7555" y="603132"/>
                <a:ext cx="685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843683" y="3084405"/>
                <a:ext cx="890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853111" y="612878"/>
                <a:ext cx="890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cat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3379835" y="3070632"/>
                <a:ext cx="890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cat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500149" y="598723"/>
                <a:ext cx="890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038600" y="3073098"/>
                <a:ext cx="890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AEBF62-A16E-4359-BD96-900059F3AF12}"/>
                  </a:ext>
                </a:extLst>
              </p:cNvPr>
              <p:cNvSpPr txBox="1"/>
              <p:nvPr/>
            </p:nvSpPr>
            <p:spPr>
              <a:xfrm>
                <a:off x="3962400" y="593016"/>
                <a:ext cx="890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my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783D6-41B9-4DEB-8646-31CD87E516A6}"/>
                  </a:ext>
                </a:extLst>
              </p:cNvPr>
              <p:cNvSpPr txBox="1"/>
              <p:nvPr/>
            </p:nvSpPr>
            <p:spPr>
              <a:xfrm>
                <a:off x="4576437" y="3070631"/>
                <a:ext cx="890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my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A28F9-3AFF-4F5B-8ADC-D753F705BD8A}"/>
                  </a:ext>
                </a:extLst>
              </p:cNvPr>
              <p:cNvSpPr txBox="1"/>
              <p:nvPr/>
            </p:nvSpPr>
            <p:spPr>
              <a:xfrm>
                <a:off x="4407519" y="603574"/>
                <a:ext cx="1024241" cy="365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dream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476C988-EB5F-4E32-AED2-174D80BC7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7303" y="981615"/>
                <a:ext cx="688097" cy="2092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11DF9F9-36E2-48FE-91ED-45B7A4B8D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1397" y="1016219"/>
                <a:ext cx="303486" cy="54759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55F6B4-2F8D-4EEC-8E36-5E1E79691BC2}"/>
                  </a:ext>
                </a:extLst>
              </p:cNvPr>
              <p:cNvSpPr txBox="1"/>
              <p:nvPr/>
            </p:nvSpPr>
            <p:spPr>
              <a:xfrm>
                <a:off x="5048372" y="3090639"/>
                <a:ext cx="1104056" cy="365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dream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9D5F66-6227-4F23-8EDE-5673F6E767F2}"/>
                  </a:ext>
                </a:extLst>
              </p:cNvPr>
              <p:cNvSpPr txBox="1"/>
              <p:nvPr/>
            </p:nvSpPr>
            <p:spPr>
              <a:xfrm>
                <a:off x="5162306" y="60200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&lt;</a:t>
                </a:r>
                <a:r>
                  <a:rPr lang="en-US" sz="1400" dirty="0" err="1"/>
                  <a:t>eos</a:t>
                </a:r>
                <a:r>
                  <a:rPr lang="en-US" sz="1400" dirty="0"/>
                  <a:t>&gt;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0950E71-4D34-4F94-BAB0-F0F1FD9284E0}"/>
              </a:ext>
            </a:extLst>
          </p:cNvPr>
          <p:cNvSpPr txBox="1"/>
          <p:nvPr/>
        </p:nvSpPr>
        <p:spPr>
          <a:xfrm>
            <a:off x="5453031" y="1070513"/>
            <a:ext cx="3383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At each step, pick the most </a:t>
            </a:r>
          </a:p>
          <a:p>
            <a:pPr indent="284163"/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probable token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F4DED8-E4E3-4C7C-A9A8-4ADD47AAE0CF}"/>
              </a:ext>
            </a:extLst>
          </p:cNvPr>
          <p:cNvSpPr txBox="1"/>
          <p:nvPr/>
        </p:nvSpPr>
        <p:spPr>
          <a:xfrm>
            <a:off x="5715000" y="211481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Problems ?</a:t>
            </a:r>
          </a:p>
        </p:txBody>
      </p:sp>
    </p:spTree>
    <p:extLst>
      <p:ext uri="{BB962C8B-B14F-4D97-AF65-F5344CB8AC3E}">
        <p14:creationId xmlns:p14="http://schemas.microsoft.com/office/powerpoint/2010/main" val="148177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00893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/>
              <a:t>Predictions – Greedy Decoding</a:t>
            </a:r>
            <a:endParaRPr lang="en-US"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27965"/>
            <a:ext cx="5565866" cy="2064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7464" y="3562350"/>
                <a:ext cx="6477000" cy="87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64" y="3562350"/>
                <a:ext cx="6477000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F52D24-E23C-4697-9EA2-2C3F6A0687A3}"/>
              </a:ext>
            </a:extLst>
          </p:cNvPr>
          <p:cNvSpPr txBox="1"/>
          <p:nvPr/>
        </p:nvSpPr>
        <p:spPr>
          <a:xfrm>
            <a:off x="152400" y="971550"/>
            <a:ext cx="464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Cannot undo incorrect decision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I ____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I saw ___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I saw a ____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I saw a cat___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/>
              <a:t>I saw a cat </a:t>
            </a:r>
            <a:r>
              <a:rPr lang="en-US">
                <a:solidFill>
                  <a:srgbClr val="FF0000"/>
                </a:solidFill>
              </a:rPr>
              <a:t>in</a:t>
            </a:r>
            <a:r>
              <a:rPr lang="en-US"/>
              <a:t> __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9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7825" y="551462"/>
            <a:ext cx="3733800" cy="237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39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Beam  </a:t>
            </a: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</a:t>
            </a:r>
          </a:p>
        </p:txBody>
      </p:sp>
      <p:pic>
        <p:nvPicPr>
          <p:cNvPr id="7" name="Graphic 6" descr="Document Search">
            <a:extLst>
              <a:ext uri="{FF2B5EF4-FFF2-40B4-BE49-F238E27FC236}">
                <a16:creationId xmlns:a16="http://schemas.microsoft.com/office/drawing/2014/main" id="{23DAC6F7-C031-41ED-BE4C-FCB163653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161" y="2082464"/>
            <a:ext cx="966788" cy="966788"/>
          </a:xfrm>
          <a:prstGeom prst="rect">
            <a:avLst/>
          </a:prstGeom>
        </p:spPr>
      </p:pic>
      <p:pic>
        <p:nvPicPr>
          <p:cNvPr id="9" name="Graphic 8" descr="Document Search">
            <a:extLst>
              <a:ext uri="{FF2B5EF4-FFF2-40B4-BE49-F238E27FC236}">
                <a16:creationId xmlns:a16="http://schemas.microsoft.com/office/drawing/2014/main" id="{48E0A20B-0165-4913-8012-CC82ABE5A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861" y="537305"/>
            <a:ext cx="4058507" cy="40585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4733"/>
            <a:ext cx="530542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Beam search</a:t>
            </a:r>
            <a:r>
              <a:rPr sz="2400" spc="-56" dirty="0"/>
              <a:t> </a:t>
            </a:r>
            <a:r>
              <a:rPr sz="2400" spc="-4" dirty="0"/>
              <a:t>decoding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819150"/>
            <a:ext cx="6298883" cy="144270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7175" marR="3810" indent="-247650">
              <a:lnSpc>
                <a:spcPts val="2025"/>
              </a:lnSpc>
              <a:spcBef>
                <a:spcPts val="180"/>
              </a:spcBef>
              <a:buClr>
                <a:srgbClr val="CC0000"/>
              </a:buClr>
              <a:buFont typeface="Times New Roman"/>
              <a:buChar char="•"/>
              <a:tabLst>
                <a:tab pos="256699" algn="l"/>
                <a:tab pos="257175" algn="l"/>
              </a:tabLst>
            </a:pPr>
            <a:r>
              <a:rPr sz="1725" u="heavy" spc="-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Core idea:</a:t>
            </a:r>
            <a:r>
              <a:rPr sz="1725" spc="-4" dirty="0">
                <a:latin typeface="Trebuchet MS"/>
                <a:cs typeface="Trebuchet MS"/>
              </a:rPr>
              <a:t> On each step of </a:t>
            </a:r>
            <a:r>
              <a:rPr sz="1725" spc="-30" dirty="0">
                <a:latin typeface="Trebuchet MS"/>
                <a:cs typeface="Trebuchet MS"/>
              </a:rPr>
              <a:t>decoder, </a:t>
            </a:r>
            <a:r>
              <a:rPr sz="1725" spc="-4" dirty="0">
                <a:latin typeface="Trebuchet MS"/>
                <a:cs typeface="Trebuchet MS"/>
              </a:rPr>
              <a:t>keep track of the </a:t>
            </a:r>
            <a:r>
              <a:rPr sz="1725" i="1" dirty="0">
                <a:solidFill>
                  <a:srgbClr val="FF0000"/>
                </a:solidFill>
                <a:latin typeface="Trebuchet MS"/>
                <a:cs typeface="Trebuchet MS"/>
              </a:rPr>
              <a:t>k </a:t>
            </a:r>
            <a:r>
              <a:rPr sz="1725" spc="-4" dirty="0">
                <a:solidFill>
                  <a:srgbClr val="FF0000"/>
                </a:solidFill>
                <a:latin typeface="Trebuchet MS"/>
                <a:cs typeface="Trebuchet MS"/>
              </a:rPr>
              <a:t>most  probable</a:t>
            </a:r>
            <a:r>
              <a:rPr sz="1725" spc="-4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725" spc="-4" dirty="0">
                <a:latin typeface="Trebuchet MS"/>
                <a:cs typeface="Trebuchet MS"/>
              </a:rPr>
              <a:t>partial translations (which </a:t>
            </a:r>
            <a:r>
              <a:rPr sz="1725" dirty="0">
                <a:latin typeface="Trebuchet MS"/>
                <a:cs typeface="Trebuchet MS"/>
              </a:rPr>
              <a:t>we </a:t>
            </a:r>
            <a:r>
              <a:rPr sz="1725" spc="-4" dirty="0">
                <a:latin typeface="Trebuchet MS"/>
                <a:cs typeface="Trebuchet MS"/>
              </a:rPr>
              <a:t>call</a:t>
            </a:r>
            <a:r>
              <a:rPr sz="1725" spc="30" dirty="0">
                <a:latin typeface="Trebuchet MS"/>
                <a:cs typeface="Trebuchet MS"/>
              </a:rPr>
              <a:t> </a:t>
            </a:r>
            <a:r>
              <a:rPr sz="1725" i="1" dirty="0">
                <a:solidFill>
                  <a:srgbClr val="FF0000"/>
                </a:solidFill>
                <a:latin typeface="Trebuchet MS"/>
                <a:cs typeface="Trebuchet MS"/>
              </a:rPr>
              <a:t>hypotheses</a:t>
            </a:r>
            <a:r>
              <a:rPr sz="1725" dirty="0">
                <a:latin typeface="Trebuchet MS"/>
                <a:cs typeface="Trebuchet MS"/>
              </a:rPr>
              <a:t>)</a:t>
            </a:r>
          </a:p>
          <a:p>
            <a:pPr marL="514350" lvl="1" indent="-161925">
              <a:spcBef>
                <a:spcPts val="348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sz="1425" i="1" spc="8" dirty="0">
                <a:latin typeface="Trebuchet MS"/>
                <a:cs typeface="Trebuchet MS"/>
              </a:rPr>
              <a:t>k </a:t>
            </a:r>
            <a:r>
              <a:rPr sz="1425" spc="4" dirty="0">
                <a:latin typeface="Trebuchet MS"/>
                <a:cs typeface="Trebuchet MS"/>
              </a:rPr>
              <a:t>is the </a:t>
            </a:r>
            <a:r>
              <a:rPr sz="1425" spc="4" dirty="0">
                <a:solidFill>
                  <a:srgbClr val="FF0000"/>
                </a:solidFill>
                <a:latin typeface="Trebuchet MS"/>
                <a:cs typeface="Trebuchet MS"/>
              </a:rPr>
              <a:t>beam size </a:t>
            </a:r>
            <a:r>
              <a:rPr sz="1425" dirty="0">
                <a:latin typeface="Trebuchet MS"/>
                <a:cs typeface="Trebuchet MS"/>
              </a:rPr>
              <a:t>(in </a:t>
            </a:r>
            <a:r>
              <a:rPr sz="1425" spc="4" dirty="0">
                <a:latin typeface="Trebuchet MS"/>
                <a:cs typeface="Trebuchet MS"/>
              </a:rPr>
              <a:t>practice around </a:t>
            </a:r>
            <a:r>
              <a:rPr sz="1425" spc="8" dirty="0">
                <a:latin typeface="Trebuchet MS"/>
                <a:cs typeface="Trebuchet MS"/>
              </a:rPr>
              <a:t>5 </a:t>
            </a:r>
            <a:r>
              <a:rPr sz="1425" spc="4" dirty="0">
                <a:latin typeface="Trebuchet MS"/>
                <a:cs typeface="Trebuchet MS"/>
              </a:rPr>
              <a:t>to</a:t>
            </a:r>
            <a:r>
              <a:rPr sz="1425" spc="-15" dirty="0">
                <a:latin typeface="Trebuchet MS"/>
                <a:cs typeface="Trebuchet MS"/>
              </a:rPr>
              <a:t> </a:t>
            </a:r>
            <a:r>
              <a:rPr sz="1425" dirty="0">
                <a:latin typeface="Trebuchet MS"/>
                <a:cs typeface="Trebuchet MS"/>
              </a:rPr>
              <a:t>10)</a:t>
            </a:r>
          </a:p>
          <a:p>
            <a:pPr lvl="1">
              <a:spcBef>
                <a:spcPts val="8"/>
              </a:spcBef>
              <a:buClr>
                <a:srgbClr val="3A87FF"/>
              </a:buClr>
              <a:buFont typeface="Times New Roman"/>
              <a:buChar char="•"/>
            </a:pPr>
            <a:endParaRPr sz="2550" dirty="0">
              <a:latin typeface="Trebuchet MS"/>
              <a:cs typeface="Trebuchet MS"/>
            </a:endParaRPr>
          </a:p>
          <a:p>
            <a:pPr marL="257175" marR="749141" indent="-247650">
              <a:lnSpc>
                <a:spcPts val="2025"/>
              </a:lnSpc>
              <a:buClr>
                <a:srgbClr val="CC0000"/>
              </a:buClr>
              <a:buFont typeface="Times New Roman"/>
              <a:buChar char="•"/>
              <a:tabLst>
                <a:tab pos="256699" algn="l"/>
                <a:tab pos="257175" algn="l"/>
                <a:tab pos="2932271" algn="l"/>
              </a:tabLst>
            </a:pPr>
            <a:r>
              <a:rPr sz="1725" dirty="0">
                <a:latin typeface="Trebuchet MS"/>
                <a:cs typeface="Trebuchet MS"/>
              </a:rPr>
              <a:t>A</a:t>
            </a:r>
            <a:r>
              <a:rPr sz="1725" spc="-94" dirty="0">
                <a:latin typeface="Trebuchet MS"/>
                <a:cs typeface="Trebuchet MS"/>
              </a:rPr>
              <a:t> </a:t>
            </a:r>
            <a:r>
              <a:rPr sz="1725" dirty="0">
                <a:latin typeface="Trebuchet MS"/>
                <a:cs typeface="Trebuchet MS"/>
              </a:rPr>
              <a:t>hypothesis</a:t>
            </a:r>
            <a:r>
              <a:rPr lang="en-US" sz="1725" dirty="0">
                <a:latin typeface="Trebuchet MS"/>
                <a:cs typeface="Trebuchet MS"/>
              </a:rPr>
              <a:t> </a:t>
            </a:r>
            <a:r>
              <a:rPr sz="1725" dirty="0">
                <a:latin typeface="Trebuchet MS"/>
                <a:cs typeface="Trebuchet MS"/>
              </a:rPr>
              <a:t>has a </a:t>
            </a:r>
            <a:r>
              <a:rPr sz="1725" dirty="0">
                <a:solidFill>
                  <a:srgbClr val="FF0000"/>
                </a:solidFill>
                <a:latin typeface="Trebuchet MS"/>
                <a:cs typeface="Trebuchet MS"/>
              </a:rPr>
              <a:t>score</a:t>
            </a:r>
            <a:r>
              <a:rPr sz="17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latin typeface="Trebuchet MS"/>
                <a:cs typeface="Trebuchet MS"/>
              </a:rPr>
              <a:t>which is its</a:t>
            </a:r>
            <a:r>
              <a:rPr sz="1725" spc="-75" dirty="0">
                <a:latin typeface="Trebuchet MS"/>
                <a:cs typeface="Trebuchet MS"/>
              </a:rPr>
              <a:t> </a:t>
            </a:r>
            <a:r>
              <a:rPr sz="1725" dirty="0">
                <a:latin typeface="Trebuchet MS"/>
                <a:cs typeface="Trebuchet MS"/>
              </a:rPr>
              <a:t>log  </a:t>
            </a:r>
            <a:r>
              <a:rPr sz="1725" spc="-4" dirty="0">
                <a:latin typeface="Trebuchet MS"/>
                <a:cs typeface="Trebuchet MS"/>
              </a:rPr>
              <a:t>probability</a:t>
            </a:r>
            <a:r>
              <a:rPr lang="en-US" sz="1725" spc="-4" dirty="0">
                <a:latin typeface="Trebuchet MS"/>
                <a:cs typeface="Trebuchet MS"/>
              </a:rPr>
              <a:t>.</a:t>
            </a:r>
            <a:endParaRPr sz="1725" dirty="0">
              <a:latin typeface="Trebuchet MS"/>
              <a:cs typeface="Trebuchet MS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6FD5FB3-70C5-4F80-91FE-C2417C981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209452"/>
              </p:ext>
            </p:extLst>
          </p:nvPr>
        </p:nvGraphicFramePr>
        <p:xfrm>
          <a:off x="762000" y="2558321"/>
          <a:ext cx="6018848" cy="176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279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Beam</a:t>
            </a:r>
            <a:r>
              <a:rPr lang="en-US" spc="-90"/>
              <a:t> </a:t>
            </a:r>
            <a:r>
              <a:rPr lang="en-US"/>
              <a:t>Search</a:t>
            </a:r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1C6A10E-9501-4FC1-8E40-062FD84F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123950"/>
            <a:ext cx="8153546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690" y="4771733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 </a:t>
            </a:r>
            <a:r>
              <a:rPr lang="en-US" sz="1200" dirty="0">
                <a:hlinkClick r:id="rId3"/>
              </a:rPr>
              <a:t>https://lena-voita.github.io/nlp_course/seq2seq_and_attention.html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D67A-65E4-42DB-B6EE-015E03A1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81170-BEEB-49A5-8B5A-9958BB25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3950"/>
            <a:ext cx="7543800" cy="3534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690" y="4771733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 </a:t>
            </a:r>
            <a:r>
              <a:rPr lang="en-US" sz="1200" dirty="0">
                <a:hlinkClick r:id="rId3"/>
              </a:rPr>
              <a:t>https://lena-voita.github.io/nlp_course/seq2seq_and_attention.html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7471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23664"/>
            <a:ext cx="75438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525" algn="l" rtl="0">
              <a:lnSpc>
                <a:spcPct val="90000"/>
              </a:lnSpc>
              <a:spcBef>
                <a:spcPct val="0"/>
              </a:spcBef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Beam </a:t>
            </a:r>
            <a:r>
              <a:rPr lang="en-US" sz="3100" kern="1200" spc="-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 decoding: stopping</a:t>
            </a:r>
            <a:r>
              <a:rPr lang="en-US" sz="3100" kern="1200" spc="-1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spc="-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criterion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381000" y="742950"/>
            <a:ext cx="57912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>
              <a:lnSpc>
                <a:spcPct val="90000"/>
              </a:lnSpc>
              <a:spcBef>
                <a:spcPts val="19"/>
              </a:spcBef>
              <a:buClr>
                <a:srgbClr val="3A87FF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57175" marR="564833" indent="-228600">
              <a:lnSpc>
                <a:spcPct val="90000"/>
              </a:lnSpc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56699" algn="l"/>
                <a:tab pos="257175" algn="l"/>
              </a:tabLst>
            </a:pPr>
            <a:r>
              <a:rPr lang="en-US" sz="1300" spc="-4" dirty="0"/>
              <a:t>In beam </a:t>
            </a:r>
            <a:r>
              <a:rPr lang="en-US" sz="1300" dirty="0"/>
              <a:t>search </a:t>
            </a:r>
            <a:r>
              <a:rPr lang="en-US" sz="1300" spc="-4" dirty="0"/>
              <a:t>decoding, different hypotheses </a:t>
            </a:r>
            <a:r>
              <a:rPr lang="en-US" sz="1300" dirty="0"/>
              <a:t>may  </a:t>
            </a:r>
            <a:r>
              <a:rPr lang="en-US" sz="1300" spc="-4" dirty="0"/>
              <a:t>produce &lt;END&gt; tokens on different</a:t>
            </a:r>
            <a:r>
              <a:rPr lang="en-US" sz="1300" spc="4" dirty="0"/>
              <a:t> </a:t>
            </a:r>
            <a:r>
              <a:rPr lang="en-US" sz="1300" spc="-4" dirty="0"/>
              <a:t>timesteps</a:t>
            </a:r>
            <a:endParaRPr lang="en-US" sz="1300" dirty="0"/>
          </a:p>
          <a:p>
            <a:pPr marL="514350" lvl="1" indent="-228600">
              <a:lnSpc>
                <a:spcPct val="90000"/>
              </a:lnSpc>
              <a:spcBef>
                <a:spcPts val="307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r>
              <a:rPr lang="en-US" sz="1300" spc="4" dirty="0"/>
              <a:t>When a </a:t>
            </a:r>
            <a:r>
              <a:rPr lang="en-US" sz="1300" dirty="0"/>
              <a:t>hypothesis produces &lt;END&gt;, that hypothesis is</a:t>
            </a:r>
            <a:r>
              <a:rPr lang="en-US" sz="1300" spc="8" dirty="0"/>
              <a:t> </a:t>
            </a:r>
            <a:r>
              <a:rPr lang="en-US" sz="1300" dirty="0"/>
              <a:t>complete.</a:t>
            </a:r>
          </a:p>
          <a:p>
            <a:pPr marL="514350" marR="99536" lvl="1" indent="-228600">
              <a:lnSpc>
                <a:spcPct val="90000"/>
              </a:lnSpc>
              <a:spcBef>
                <a:spcPts val="488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r>
              <a:rPr lang="en-US" sz="1300" dirty="0"/>
              <a:t>Place it aside </a:t>
            </a:r>
            <a:r>
              <a:rPr lang="en-US" sz="1300" spc="4" dirty="0"/>
              <a:t>and </a:t>
            </a:r>
            <a:r>
              <a:rPr lang="en-US" sz="1300" dirty="0"/>
              <a:t>continue exploring other hypotheses via beam  search.</a:t>
            </a:r>
          </a:p>
          <a:p>
            <a:pPr marL="514350" marR="99536" lvl="1" indent="-228600">
              <a:lnSpc>
                <a:spcPct val="90000"/>
              </a:lnSpc>
              <a:spcBef>
                <a:spcPts val="488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endParaRPr lang="en-US" sz="1300" dirty="0"/>
          </a:p>
          <a:p>
            <a:pPr marL="514350" marR="99536" lvl="1" indent="-228600">
              <a:lnSpc>
                <a:spcPct val="90000"/>
              </a:lnSpc>
              <a:spcBef>
                <a:spcPts val="488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endParaRPr lang="en-US" sz="1300" dirty="0"/>
          </a:p>
          <a:p>
            <a:pPr lvl="1" indent="-228600">
              <a:lnSpc>
                <a:spcPct val="90000"/>
              </a:lnSpc>
              <a:spcBef>
                <a:spcPts val="38"/>
              </a:spcBef>
              <a:buClr>
                <a:srgbClr val="3A87FF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57175" indent="-228600">
              <a:lnSpc>
                <a:spcPct val="90000"/>
              </a:lnSpc>
              <a:spcBef>
                <a:spcPts val="4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56699" algn="l"/>
                <a:tab pos="257175" algn="l"/>
              </a:tabLst>
            </a:pPr>
            <a:r>
              <a:rPr lang="en-US" sz="1300" spc="-4" dirty="0"/>
              <a:t>Usually </a:t>
            </a:r>
            <a:r>
              <a:rPr lang="en-US" sz="1300" dirty="0"/>
              <a:t>we </a:t>
            </a:r>
            <a:r>
              <a:rPr lang="en-US" sz="1300" spc="-4" dirty="0"/>
              <a:t>continue </a:t>
            </a:r>
            <a:r>
              <a:rPr lang="en-US" sz="1300" dirty="0"/>
              <a:t>beam </a:t>
            </a:r>
            <a:r>
              <a:rPr lang="en-US" sz="1300" spc="-4" dirty="0"/>
              <a:t>search</a:t>
            </a:r>
            <a:r>
              <a:rPr lang="en-US" sz="1300" spc="4" dirty="0"/>
              <a:t> </a:t>
            </a:r>
            <a:r>
              <a:rPr lang="en-US" sz="1300" dirty="0"/>
              <a:t>until:</a:t>
            </a:r>
          </a:p>
          <a:p>
            <a:pPr marL="514350" lvl="1" indent="-228600">
              <a:lnSpc>
                <a:spcPct val="90000"/>
              </a:lnSpc>
              <a:spcBef>
                <a:spcPts val="285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r>
              <a:rPr lang="en-US" sz="1300" spc="-30" dirty="0"/>
              <a:t>We </a:t>
            </a:r>
            <a:r>
              <a:rPr lang="en-US" sz="1300" dirty="0"/>
              <a:t>reach timestep </a:t>
            </a:r>
            <a:r>
              <a:rPr lang="en-US" sz="1300" i="1" spc="4" dirty="0"/>
              <a:t>T </a:t>
            </a:r>
            <a:r>
              <a:rPr lang="en-US" sz="1300" dirty="0"/>
              <a:t>(where </a:t>
            </a:r>
            <a:r>
              <a:rPr lang="en-US" sz="1300" i="1" spc="4" dirty="0"/>
              <a:t>T </a:t>
            </a:r>
            <a:r>
              <a:rPr lang="en-US" sz="1300" dirty="0"/>
              <a:t>is some pre-defined cutoff),</a:t>
            </a:r>
            <a:r>
              <a:rPr lang="en-US" sz="1300" spc="34" dirty="0"/>
              <a:t> </a:t>
            </a:r>
            <a:r>
              <a:rPr lang="en-US" sz="1300" dirty="0"/>
              <a:t>or</a:t>
            </a:r>
          </a:p>
          <a:p>
            <a:pPr marL="514350" marR="3810" lvl="1" indent="-228600">
              <a:lnSpc>
                <a:spcPct val="90000"/>
              </a:lnSpc>
              <a:spcBef>
                <a:spcPts val="488"/>
              </a:spcBef>
              <a:buClr>
                <a:srgbClr val="3A87FF"/>
              </a:buClr>
              <a:buFont typeface="Arial" panose="020B0604020202020204" pitchFamily="34" charset="0"/>
              <a:buChar char="•"/>
              <a:tabLst>
                <a:tab pos="513874" algn="l"/>
                <a:tab pos="514350" algn="l"/>
              </a:tabLst>
            </a:pPr>
            <a:r>
              <a:rPr lang="en-US" sz="1300" spc="-30" dirty="0"/>
              <a:t>We </a:t>
            </a:r>
            <a:r>
              <a:rPr lang="en-US" sz="1300" dirty="0"/>
              <a:t>have at least </a:t>
            </a:r>
            <a:r>
              <a:rPr lang="en-US" sz="1300" i="1" spc="4" dirty="0"/>
              <a:t>n </a:t>
            </a:r>
            <a:r>
              <a:rPr lang="en-US" sz="1300" dirty="0"/>
              <a:t>completed hypotheses (where </a:t>
            </a:r>
            <a:r>
              <a:rPr lang="en-US" sz="1300" i="1" spc="4" dirty="0"/>
              <a:t>n </a:t>
            </a:r>
            <a:r>
              <a:rPr lang="en-US" sz="1300" dirty="0"/>
              <a:t>is pre-defined  cutoff)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ocument Search">
            <a:extLst>
              <a:ext uri="{FF2B5EF4-FFF2-40B4-BE49-F238E27FC236}">
                <a16:creationId xmlns:a16="http://schemas.microsoft.com/office/drawing/2014/main" id="{0B9E90BE-073D-48DF-88F3-898BE2534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478155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Source : </a:t>
            </a:r>
            <a:r>
              <a:rPr lang="en-US" sz="1200" dirty="0">
                <a:hlinkClick r:id="rId4"/>
              </a:rPr>
              <a:t>http://web.stanford.edu/class/cs224n/slides/cs224n-2020-lecture08-nmt.pdf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265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Rethink about</a:t>
            </a:r>
            <a:r>
              <a:rPr spc="-65" dirty="0"/>
              <a:t> </a:t>
            </a:r>
            <a:r>
              <a:rPr dirty="0"/>
              <a:t>RNN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2588260" cy="22453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5080" indent="-241300" algn="just">
              <a:lnSpc>
                <a:spcPts val="2800"/>
              </a:lnSpc>
              <a:spcBef>
                <a:spcPts val="260"/>
              </a:spcBef>
              <a:buChar char="•"/>
              <a:tabLst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Encoder: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present  a piece of </a:t>
            </a:r>
            <a:r>
              <a:rPr sz="2400" spc="-5" dirty="0">
                <a:latin typeface="Arial"/>
                <a:cs typeface="Arial"/>
              </a:rPr>
              <a:t>text </a:t>
            </a:r>
            <a:r>
              <a:rPr sz="2400" dirty="0">
                <a:latin typeface="Arial"/>
                <a:cs typeface="Arial"/>
              </a:rPr>
              <a:t>as  a</a:t>
            </a:r>
            <a:r>
              <a:rPr sz="2400" spc="-5" dirty="0">
                <a:latin typeface="Arial"/>
                <a:cs typeface="Arial"/>
              </a:rPr>
              <a:t> vector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Decoder: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decode  </a:t>
            </a:r>
            <a:r>
              <a:rPr sz="2400" spc="-5" dirty="0">
                <a:latin typeface="Arial"/>
                <a:cs typeface="Arial"/>
              </a:rPr>
              <a:t>the presentation  into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outputs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4012" y="1498235"/>
            <a:ext cx="2606040" cy="1624330"/>
            <a:chOff x="4734012" y="1498235"/>
            <a:chExt cx="2606040" cy="1624330"/>
          </a:xfrm>
        </p:grpSpPr>
        <p:sp>
          <p:nvSpPr>
            <p:cNvPr id="5" name="object 5"/>
            <p:cNvSpPr/>
            <p:nvPr/>
          </p:nvSpPr>
          <p:spPr>
            <a:xfrm>
              <a:off x="4744111" y="2475821"/>
              <a:ext cx="363855" cy="426720"/>
            </a:xfrm>
            <a:custGeom>
              <a:avLst/>
              <a:gdLst/>
              <a:ahLst/>
              <a:cxnLst/>
              <a:rect l="l" t="t" r="r" b="b"/>
              <a:pathLst>
                <a:path w="363854" h="426719">
                  <a:moveTo>
                    <a:pt x="0" y="143406"/>
                  </a:moveTo>
                  <a:lnTo>
                    <a:pt x="363565" y="143406"/>
                  </a:lnTo>
                  <a:lnTo>
                    <a:pt x="363565" y="426179"/>
                  </a:lnTo>
                  <a:lnTo>
                    <a:pt x="0" y="426179"/>
                  </a:lnTo>
                  <a:lnTo>
                    <a:pt x="0" y="143406"/>
                  </a:lnTo>
                  <a:close/>
                </a:path>
                <a:path w="363854" h="426719">
                  <a:moveTo>
                    <a:pt x="181782" y="129267"/>
                  </a:moveTo>
                  <a:lnTo>
                    <a:pt x="181782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4109" y="2053681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5" y="0"/>
                  </a:lnTo>
                  <a:lnTo>
                    <a:pt x="363565" y="302969"/>
                  </a:lnTo>
                  <a:lnTo>
                    <a:pt x="0" y="302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44111" y="2053682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5" y="0"/>
                  </a:lnTo>
                  <a:lnTo>
                    <a:pt x="363565" y="302971"/>
                  </a:lnTo>
                  <a:lnTo>
                    <a:pt x="0" y="302971"/>
                  </a:lnTo>
                  <a:lnTo>
                    <a:pt x="0" y="0"/>
                  </a:lnTo>
                  <a:close/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5596" y="2395029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9750" y="2215266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361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1438" y="2053681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4" y="0"/>
                  </a:lnTo>
                  <a:lnTo>
                    <a:pt x="363564" y="302969"/>
                  </a:lnTo>
                  <a:lnTo>
                    <a:pt x="0" y="302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91439" y="2053682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5" y="0"/>
                  </a:lnTo>
                  <a:lnTo>
                    <a:pt x="363565" y="302971"/>
                  </a:lnTo>
                  <a:lnTo>
                    <a:pt x="0" y="302971"/>
                  </a:lnTo>
                  <a:lnTo>
                    <a:pt x="0" y="0"/>
                  </a:lnTo>
                  <a:close/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58112" y="2184969"/>
              <a:ext cx="81280" cy="60960"/>
            </a:xfrm>
            <a:custGeom>
              <a:avLst/>
              <a:gdLst/>
              <a:ahLst/>
              <a:cxnLst/>
              <a:rect l="l" t="t" r="r" b="b"/>
              <a:pathLst>
                <a:path w="81279" h="60960">
                  <a:moveTo>
                    <a:pt x="80792" y="30297"/>
                  </a:moveTo>
                  <a:lnTo>
                    <a:pt x="0" y="30297"/>
                  </a:lnTo>
                </a:path>
                <a:path w="81279" h="60960">
                  <a:moveTo>
                    <a:pt x="0" y="0"/>
                  </a:moveTo>
                  <a:lnTo>
                    <a:pt x="80792" y="30297"/>
                  </a:lnTo>
                  <a:lnTo>
                    <a:pt x="0" y="60594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439" y="2475821"/>
              <a:ext cx="363855" cy="426720"/>
            </a:xfrm>
            <a:custGeom>
              <a:avLst/>
              <a:gdLst/>
              <a:ahLst/>
              <a:cxnLst/>
              <a:rect l="l" t="t" r="r" b="b"/>
              <a:pathLst>
                <a:path w="363854" h="426719">
                  <a:moveTo>
                    <a:pt x="0" y="143406"/>
                  </a:moveTo>
                  <a:lnTo>
                    <a:pt x="363565" y="143406"/>
                  </a:lnTo>
                  <a:lnTo>
                    <a:pt x="363565" y="426179"/>
                  </a:lnTo>
                  <a:lnTo>
                    <a:pt x="0" y="426179"/>
                  </a:lnTo>
                  <a:lnTo>
                    <a:pt x="0" y="143406"/>
                  </a:lnTo>
                  <a:close/>
                </a:path>
                <a:path w="363854" h="426719">
                  <a:moveTo>
                    <a:pt x="181782" y="129267"/>
                  </a:moveTo>
                  <a:lnTo>
                    <a:pt x="181782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2925" y="2395029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8925" y="2215266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363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8567" y="2053681"/>
              <a:ext cx="384175" cy="303530"/>
            </a:xfrm>
            <a:custGeom>
              <a:avLst/>
              <a:gdLst/>
              <a:ahLst/>
              <a:cxnLst/>
              <a:rect l="l" t="t" r="r" b="b"/>
              <a:pathLst>
                <a:path w="384175" h="303530">
                  <a:moveTo>
                    <a:pt x="0" y="0"/>
                  </a:moveTo>
                  <a:lnTo>
                    <a:pt x="383763" y="0"/>
                  </a:lnTo>
                  <a:lnTo>
                    <a:pt x="383763" y="302969"/>
                  </a:lnTo>
                  <a:lnTo>
                    <a:pt x="0" y="302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8570" y="2053682"/>
              <a:ext cx="384175" cy="303530"/>
            </a:xfrm>
            <a:custGeom>
              <a:avLst/>
              <a:gdLst/>
              <a:ahLst/>
              <a:cxnLst/>
              <a:rect l="l" t="t" r="r" b="b"/>
              <a:pathLst>
                <a:path w="384175" h="303530">
                  <a:moveTo>
                    <a:pt x="0" y="0"/>
                  </a:moveTo>
                  <a:lnTo>
                    <a:pt x="383763" y="0"/>
                  </a:lnTo>
                  <a:lnTo>
                    <a:pt x="383763" y="302971"/>
                  </a:lnTo>
                  <a:lnTo>
                    <a:pt x="0" y="302971"/>
                  </a:lnTo>
                  <a:lnTo>
                    <a:pt x="0" y="0"/>
                  </a:lnTo>
                  <a:close/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7288" y="2184969"/>
              <a:ext cx="81280" cy="60960"/>
            </a:xfrm>
            <a:custGeom>
              <a:avLst/>
              <a:gdLst/>
              <a:ahLst/>
              <a:cxnLst/>
              <a:rect l="l" t="t" r="r" b="b"/>
              <a:pathLst>
                <a:path w="81279" h="60960">
                  <a:moveTo>
                    <a:pt x="80792" y="30297"/>
                  </a:moveTo>
                  <a:lnTo>
                    <a:pt x="0" y="30297"/>
                  </a:lnTo>
                </a:path>
                <a:path w="81279" h="60960">
                  <a:moveTo>
                    <a:pt x="0" y="0"/>
                  </a:moveTo>
                  <a:lnTo>
                    <a:pt x="80792" y="30297"/>
                  </a:lnTo>
                  <a:lnTo>
                    <a:pt x="0" y="60594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18570" y="2475821"/>
              <a:ext cx="384175" cy="426720"/>
            </a:xfrm>
            <a:custGeom>
              <a:avLst/>
              <a:gdLst/>
              <a:ahLst/>
              <a:cxnLst/>
              <a:rect l="l" t="t" r="r" b="b"/>
              <a:pathLst>
                <a:path w="384175" h="426719">
                  <a:moveTo>
                    <a:pt x="0" y="143406"/>
                  </a:moveTo>
                  <a:lnTo>
                    <a:pt x="383763" y="143406"/>
                  </a:lnTo>
                  <a:lnTo>
                    <a:pt x="383763" y="426179"/>
                  </a:lnTo>
                  <a:lnTo>
                    <a:pt x="0" y="426179"/>
                  </a:lnTo>
                  <a:lnTo>
                    <a:pt x="0" y="143406"/>
                  </a:lnTo>
                  <a:close/>
                </a:path>
                <a:path w="384175" h="426719">
                  <a:moveTo>
                    <a:pt x="181782" y="129267"/>
                  </a:moveTo>
                  <a:lnTo>
                    <a:pt x="181782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70055" y="2395029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88101" y="2215266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361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65896" y="2053681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4" y="0"/>
                  </a:lnTo>
                  <a:lnTo>
                    <a:pt x="363564" y="302969"/>
                  </a:lnTo>
                  <a:lnTo>
                    <a:pt x="0" y="302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65898" y="2053682"/>
              <a:ext cx="363855" cy="303530"/>
            </a:xfrm>
            <a:custGeom>
              <a:avLst/>
              <a:gdLst/>
              <a:ahLst/>
              <a:cxnLst/>
              <a:rect l="l" t="t" r="r" b="b"/>
              <a:pathLst>
                <a:path w="363854" h="303530">
                  <a:moveTo>
                    <a:pt x="0" y="0"/>
                  </a:moveTo>
                  <a:lnTo>
                    <a:pt x="363565" y="0"/>
                  </a:lnTo>
                  <a:lnTo>
                    <a:pt x="363565" y="302971"/>
                  </a:lnTo>
                  <a:lnTo>
                    <a:pt x="0" y="302971"/>
                  </a:lnTo>
                  <a:lnTo>
                    <a:pt x="0" y="0"/>
                  </a:lnTo>
                  <a:close/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36463" y="2184969"/>
              <a:ext cx="81280" cy="60960"/>
            </a:xfrm>
            <a:custGeom>
              <a:avLst/>
              <a:gdLst/>
              <a:ahLst/>
              <a:cxnLst/>
              <a:rect l="l" t="t" r="r" b="b"/>
              <a:pathLst>
                <a:path w="81279" h="60960">
                  <a:moveTo>
                    <a:pt x="80792" y="30297"/>
                  </a:moveTo>
                  <a:lnTo>
                    <a:pt x="0" y="30297"/>
                  </a:lnTo>
                </a:path>
                <a:path w="81279" h="60960">
                  <a:moveTo>
                    <a:pt x="0" y="0"/>
                  </a:moveTo>
                  <a:lnTo>
                    <a:pt x="80792" y="30297"/>
                  </a:lnTo>
                  <a:lnTo>
                    <a:pt x="0" y="60594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65898" y="2475821"/>
              <a:ext cx="363855" cy="426720"/>
            </a:xfrm>
            <a:custGeom>
              <a:avLst/>
              <a:gdLst/>
              <a:ahLst/>
              <a:cxnLst/>
              <a:rect l="l" t="t" r="r" b="b"/>
              <a:pathLst>
                <a:path w="363854" h="426719">
                  <a:moveTo>
                    <a:pt x="0" y="143406"/>
                  </a:moveTo>
                  <a:lnTo>
                    <a:pt x="363565" y="143406"/>
                  </a:lnTo>
                  <a:lnTo>
                    <a:pt x="363565" y="426179"/>
                  </a:lnTo>
                  <a:lnTo>
                    <a:pt x="0" y="426179"/>
                  </a:lnTo>
                  <a:lnTo>
                    <a:pt x="0" y="143406"/>
                  </a:lnTo>
                  <a:close/>
                </a:path>
                <a:path w="363854" h="426719">
                  <a:moveTo>
                    <a:pt x="181782" y="129267"/>
                  </a:moveTo>
                  <a:lnTo>
                    <a:pt x="181782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17384" y="2395029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59" h="81280">
                  <a:moveTo>
                    <a:pt x="30297" y="0"/>
                  </a:moveTo>
                  <a:lnTo>
                    <a:pt x="30297" y="80792"/>
                  </a:lnTo>
                </a:path>
                <a:path w="60959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5898" y="1508334"/>
              <a:ext cx="363855" cy="547370"/>
            </a:xfrm>
            <a:custGeom>
              <a:avLst/>
              <a:gdLst/>
              <a:ahLst/>
              <a:cxnLst/>
              <a:rect l="l" t="t" r="r" b="b"/>
              <a:pathLst>
                <a:path w="363854" h="547369">
                  <a:moveTo>
                    <a:pt x="181782" y="547367"/>
                  </a:moveTo>
                  <a:lnTo>
                    <a:pt x="181782" y="418100"/>
                  </a:lnTo>
                </a:path>
                <a:path w="363854" h="547369">
                  <a:moveTo>
                    <a:pt x="0" y="0"/>
                  </a:moveTo>
                  <a:lnTo>
                    <a:pt x="363565" y="0"/>
                  </a:lnTo>
                  <a:lnTo>
                    <a:pt x="363565" y="302971"/>
                  </a:lnTo>
                  <a:lnTo>
                    <a:pt x="0" y="302971"/>
                  </a:lnTo>
                  <a:lnTo>
                    <a:pt x="0" y="0"/>
                  </a:lnTo>
                  <a:close/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7384" y="1845642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59" h="81280">
                  <a:moveTo>
                    <a:pt x="30297" y="0"/>
                  </a:moveTo>
                  <a:lnTo>
                    <a:pt x="30297" y="80792"/>
                  </a:lnTo>
                </a:path>
                <a:path w="60959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25893" y="3025209"/>
              <a:ext cx="0" cy="97155"/>
            </a:xfrm>
            <a:custGeom>
              <a:avLst/>
              <a:gdLst/>
              <a:ahLst/>
              <a:cxnLst/>
              <a:rect l="l" t="t" r="r" b="b"/>
              <a:pathLst>
                <a:path h="97155">
                  <a:moveTo>
                    <a:pt x="0" y="96950"/>
                  </a:moveTo>
                  <a:lnTo>
                    <a:pt x="0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95596" y="2944416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73222" y="3025209"/>
              <a:ext cx="0" cy="97155"/>
            </a:xfrm>
            <a:custGeom>
              <a:avLst/>
              <a:gdLst/>
              <a:ahLst/>
              <a:cxnLst/>
              <a:rect l="l" t="t" r="r" b="b"/>
              <a:pathLst>
                <a:path h="97155">
                  <a:moveTo>
                    <a:pt x="0" y="96950"/>
                  </a:moveTo>
                  <a:lnTo>
                    <a:pt x="0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42925" y="2944416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00352" y="3025209"/>
              <a:ext cx="0" cy="97155"/>
            </a:xfrm>
            <a:custGeom>
              <a:avLst/>
              <a:gdLst/>
              <a:ahLst/>
              <a:cxnLst/>
              <a:rect l="l" t="t" r="r" b="b"/>
              <a:pathLst>
                <a:path h="97155">
                  <a:moveTo>
                    <a:pt x="0" y="96950"/>
                  </a:moveTo>
                  <a:lnTo>
                    <a:pt x="0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0055" y="2944416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60" h="81280">
                  <a:moveTo>
                    <a:pt x="30297" y="0"/>
                  </a:moveTo>
                  <a:lnTo>
                    <a:pt x="30297" y="80792"/>
                  </a:lnTo>
                </a:path>
                <a:path w="60960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47681" y="3025209"/>
              <a:ext cx="0" cy="97155"/>
            </a:xfrm>
            <a:custGeom>
              <a:avLst/>
              <a:gdLst/>
              <a:ahLst/>
              <a:cxnLst/>
              <a:rect l="l" t="t" r="r" b="b"/>
              <a:pathLst>
                <a:path h="97155">
                  <a:moveTo>
                    <a:pt x="0" y="96950"/>
                  </a:moveTo>
                  <a:lnTo>
                    <a:pt x="0" y="0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17384" y="2944416"/>
              <a:ext cx="60960" cy="81280"/>
            </a:xfrm>
            <a:custGeom>
              <a:avLst/>
              <a:gdLst/>
              <a:ahLst/>
              <a:cxnLst/>
              <a:rect l="l" t="t" r="r" b="b"/>
              <a:pathLst>
                <a:path w="60959" h="81280">
                  <a:moveTo>
                    <a:pt x="30297" y="0"/>
                  </a:moveTo>
                  <a:lnTo>
                    <a:pt x="30297" y="80792"/>
                  </a:lnTo>
                </a:path>
                <a:path w="60959" h="81280">
                  <a:moveTo>
                    <a:pt x="0" y="80792"/>
                  </a:moveTo>
                  <a:lnTo>
                    <a:pt x="30297" y="0"/>
                  </a:lnTo>
                  <a:lnTo>
                    <a:pt x="60594" y="80792"/>
                  </a:lnTo>
                </a:path>
              </a:pathLst>
            </a:custGeom>
            <a:ln w="20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769787" y="3190252"/>
            <a:ext cx="30861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0" dirty="0">
                <a:latin typeface="Arial"/>
                <a:cs typeface="Arial"/>
              </a:rPr>
              <a:t>this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07953" y="3190252"/>
            <a:ext cx="51054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5" dirty="0">
                <a:latin typeface="Arial"/>
                <a:cs typeface="Arial"/>
              </a:rPr>
              <a:t>movie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23939" y="3190252"/>
            <a:ext cx="15684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0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1586" y="3190252"/>
            <a:ext cx="4400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0" dirty="0">
                <a:latin typeface="Arial"/>
                <a:cs typeface="Arial"/>
              </a:rPr>
              <a:t>great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77111" y="2611577"/>
            <a:ext cx="94551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5" dirty="0">
                <a:latin typeface="Arial"/>
                <a:cs typeface="Arial"/>
              </a:rPr>
              <a:t>Embedding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11951" y="2062190"/>
            <a:ext cx="51054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5" dirty="0">
                <a:latin typeface="Arial"/>
                <a:cs typeface="Arial"/>
              </a:rPr>
              <a:t>LS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25" dirty="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11929" y="1512802"/>
            <a:ext cx="55118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15" dirty="0">
                <a:latin typeface="Arial"/>
                <a:cs typeface="Arial"/>
              </a:rPr>
              <a:t>Dense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80300" y="1930400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>
                <a:solidFill>
                  <a:srgbClr val="F7A028"/>
                </a:solidFill>
                <a:latin typeface="Arial"/>
                <a:cs typeface="Arial"/>
              </a:rPr>
              <a:t>}</a:t>
            </a:r>
            <a:endParaRPr sz="6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10500" y="2336800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7A028"/>
                </a:solidFill>
                <a:latin typeface="Arial"/>
                <a:cs typeface="Arial"/>
              </a:rPr>
              <a:t>Encoder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97800" y="1549400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7A028"/>
                </a:solidFill>
                <a:latin typeface="Arial"/>
                <a:cs typeface="Arial"/>
              </a:rPr>
              <a:t>Decoder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14"/>
          <p:cNvSpPr txBox="1">
            <a:spLocks/>
          </p:cNvSpPr>
          <p:nvPr/>
        </p:nvSpPr>
        <p:spPr>
          <a:xfrm>
            <a:off x="228600" y="4843936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9550"/>
            <a:ext cx="72104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400"/>
              <a:t>Beam </a:t>
            </a:r>
            <a:r>
              <a:rPr lang="en-US" sz="2400" spc="-4"/>
              <a:t>search decoding: finishing</a:t>
            </a:r>
            <a:r>
              <a:rPr lang="en-US" sz="2400" spc="-19"/>
              <a:t> </a:t>
            </a:r>
            <a:r>
              <a:rPr lang="en-US" sz="2400" spc="-4"/>
              <a:t>up</a:t>
            </a:r>
            <a:endParaRPr lang="en-US"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800628"/>
            <a:ext cx="5598319" cy="1328633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6700" indent="-257175">
              <a:spcBef>
                <a:spcPts val="46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1" dirty="0">
                <a:latin typeface="Trebuchet MS"/>
                <a:cs typeface="Trebuchet MS"/>
              </a:rPr>
              <a:t>We </a:t>
            </a:r>
            <a:r>
              <a:rPr spc="-4" dirty="0">
                <a:latin typeface="Trebuchet MS"/>
                <a:cs typeface="Trebuchet MS"/>
              </a:rPr>
              <a:t>have our </a:t>
            </a:r>
            <a:r>
              <a:rPr dirty="0">
                <a:latin typeface="Trebuchet MS"/>
                <a:cs typeface="Trebuchet MS"/>
              </a:rPr>
              <a:t>list </a:t>
            </a:r>
            <a:r>
              <a:rPr spc="-4" dirty="0">
                <a:latin typeface="Trebuchet MS"/>
                <a:cs typeface="Trebuchet MS"/>
              </a:rPr>
              <a:t>of completed</a:t>
            </a:r>
            <a:r>
              <a:rPr spc="3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hypotheses.</a:t>
            </a:r>
            <a:endParaRPr dirty="0">
              <a:latin typeface="Trebuchet MS"/>
              <a:cs typeface="Trebuchet MS"/>
            </a:endParaRPr>
          </a:p>
          <a:p>
            <a:pPr marL="266700" indent="-257175">
              <a:spcBef>
                <a:spcPts val="390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Trebuchet MS"/>
                <a:cs typeface="Trebuchet MS"/>
              </a:rPr>
              <a:t>How </a:t>
            </a:r>
            <a:r>
              <a:rPr dirty="0">
                <a:latin typeface="Trebuchet MS"/>
                <a:cs typeface="Trebuchet MS"/>
              </a:rPr>
              <a:t>to </a:t>
            </a:r>
            <a:r>
              <a:rPr spc="-4" dirty="0">
                <a:latin typeface="Trebuchet MS"/>
                <a:cs typeface="Trebuchet MS"/>
              </a:rPr>
              <a:t>select top one with </a:t>
            </a:r>
            <a:r>
              <a:rPr dirty="0">
                <a:latin typeface="Trebuchet MS"/>
                <a:cs typeface="Trebuchet MS"/>
              </a:rPr>
              <a:t>highest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score?</a:t>
            </a:r>
            <a:endParaRPr dirty="0">
              <a:latin typeface="Trebuchet MS"/>
              <a:cs typeface="Trebuchet MS"/>
            </a:endParaRPr>
          </a:p>
          <a:p>
            <a:pPr>
              <a:spcBef>
                <a:spcPts val="23"/>
              </a:spcBef>
              <a:buClr>
                <a:srgbClr val="CC0000"/>
              </a:buClr>
              <a:buFont typeface="Times New Roman"/>
              <a:buChar char="•"/>
            </a:pPr>
            <a:endParaRPr sz="2513" dirty="0">
              <a:latin typeface="Trebuchet MS"/>
              <a:cs typeface="Trebuchet MS"/>
            </a:endParaRPr>
          </a:p>
          <a:p>
            <a:pPr marL="266700" indent="-257175"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  <a:tab pos="3343275" algn="l"/>
              </a:tabLst>
            </a:pPr>
            <a:r>
              <a:rPr spc="-4" dirty="0">
                <a:latin typeface="Trebuchet MS"/>
                <a:cs typeface="Trebuchet MS"/>
              </a:rPr>
              <a:t>Each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hypothesis	on our list </a:t>
            </a:r>
            <a:r>
              <a:rPr dirty="0">
                <a:latin typeface="Trebuchet MS"/>
                <a:cs typeface="Trebuchet MS"/>
              </a:rPr>
              <a:t>has a</a:t>
            </a:r>
            <a:r>
              <a:rPr spc="-3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score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2952750"/>
            <a:ext cx="7010400" cy="95987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u="heavy" spc="-1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 </a:t>
            </a:r>
            <a:r>
              <a:rPr lang="en-US" u="heavy" spc="-4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with this:</a:t>
            </a:r>
            <a:r>
              <a:rPr lang="en-US" spc="-4">
                <a:latin typeface="Trebuchet MS"/>
                <a:cs typeface="Trebuchet MS"/>
              </a:rPr>
              <a:t> </a:t>
            </a:r>
            <a:r>
              <a:rPr lang="en-US" spc="-4">
                <a:solidFill>
                  <a:srgbClr val="BB57BE"/>
                </a:solidFill>
                <a:latin typeface="Trebuchet MS"/>
                <a:cs typeface="Trebuchet MS"/>
              </a:rPr>
              <a:t>longer hypotheses have lower</a:t>
            </a:r>
            <a:r>
              <a:rPr lang="en-US" spc="71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lang="en-US" spc="-4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lang="en-US">
              <a:latin typeface="Trebuchet MS"/>
              <a:cs typeface="Trebuchet MS"/>
            </a:endParaRPr>
          </a:p>
          <a:p>
            <a:pPr>
              <a:spcBef>
                <a:spcPts val="11"/>
              </a:spcBef>
              <a:buClr>
                <a:srgbClr val="CC0000"/>
              </a:buClr>
              <a:buFont typeface="Times New Roman"/>
              <a:buChar char="•"/>
            </a:pPr>
            <a:endParaRPr lang="en-US" sz="2625">
              <a:latin typeface="Trebuchet MS"/>
              <a:cs typeface="Trebuchet MS"/>
            </a:endParaRPr>
          </a:p>
          <a:p>
            <a:pPr marL="266700" marR="415766" indent="-257175">
              <a:lnSpc>
                <a:spcPts val="2100"/>
              </a:lnSpc>
              <a:buClr>
                <a:srgbClr val="CC0000"/>
              </a:buClr>
              <a:buFont typeface="Times New Roman"/>
              <a:buChar char="•"/>
              <a:tabLst>
                <a:tab pos="266224" algn="l"/>
                <a:tab pos="266700" algn="l"/>
              </a:tabLst>
            </a:pPr>
            <a:r>
              <a:rPr lang="en-US" u="heavy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Fix:</a:t>
            </a:r>
            <a:r>
              <a:rPr lang="en-US">
                <a:latin typeface="Trebuchet MS"/>
                <a:cs typeface="Trebuchet MS"/>
              </a:rPr>
              <a:t> </a:t>
            </a:r>
            <a:r>
              <a:rPr lang="en-US" spc="-4">
                <a:latin typeface="Trebuchet MS"/>
                <a:cs typeface="Trebuchet MS"/>
              </a:rPr>
              <a:t>Normalize by length. Use </a:t>
            </a:r>
            <a:r>
              <a:rPr lang="en-US">
                <a:latin typeface="Trebuchet MS"/>
                <a:cs typeface="Trebuchet MS"/>
              </a:rPr>
              <a:t>this to </a:t>
            </a:r>
            <a:r>
              <a:rPr lang="en-US" spc="-4">
                <a:latin typeface="Trebuchet MS"/>
                <a:cs typeface="Trebuchet MS"/>
              </a:rPr>
              <a:t>select top one  </a:t>
            </a:r>
            <a:r>
              <a:rPr lang="en-US">
                <a:latin typeface="Trebuchet MS"/>
                <a:cs typeface="Trebuchet MS"/>
              </a:rPr>
              <a:t>instead: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2253575"/>
            <a:ext cx="5931686" cy="547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743200" y="1927392"/>
            <a:ext cx="913047" cy="155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993657" y="4161255"/>
            <a:ext cx="2865020" cy="610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extBox 7"/>
          <p:cNvSpPr txBox="1"/>
          <p:nvPr/>
        </p:nvSpPr>
        <p:spPr>
          <a:xfrm>
            <a:off x="152400" y="478155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Source : </a:t>
            </a:r>
            <a:r>
              <a:rPr lang="en-US" sz="1200" dirty="0">
                <a:hlinkClick r:id="rId5"/>
              </a:rPr>
              <a:t>http://web.stanford.edu/class/cs224n/slides/cs224n-2020-lecture08-nmt.pdf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128" y="286459"/>
            <a:ext cx="2485020" cy="437650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pc="-26" dirty="0"/>
              <a:t>Evaluation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1188755"/>
            <a:ext cx="8305800" cy="59115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ts val="2273"/>
              </a:lnSpc>
              <a:spcBef>
                <a:spcPts val="53"/>
              </a:spcBef>
            </a:pPr>
            <a:r>
              <a:rPr sz="1898" spc="-29" dirty="0">
                <a:latin typeface="Arial"/>
                <a:cs typeface="Arial"/>
              </a:rPr>
              <a:t>BLEU </a:t>
            </a:r>
            <a:r>
              <a:rPr sz="1898" spc="-3" dirty="0">
                <a:latin typeface="Arial"/>
                <a:cs typeface="Arial"/>
              </a:rPr>
              <a:t>(Papineni </a:t>
            </a:r>
            <a:r>
              <a:rPr sz="1898" dirty="0">
                <a:latin typeface="Arial"/>
                <a:cs typeface="Arial"/>
              </a:rPr>
              <a:t>et </a:t>
            </a:r>
            <a:r>
              <a:rPr sz="1898" spc="-3" dirty="0">
                <a:latin typeface="Arial"/>
                <a:cs typeface="Arial"/>
              </a:rPr>
              <a:t>al. 2002): what </a:t>
            </a:r>
            <a:r>
              <a:rPr sz="1898" spc="13" dirty="0">
                <a:latin typeface="Arial"/>
                <a:cs typeface="Arial"/>
              </a:rPr>
              <a:t>fraction</a:t>
            </a:r>
            <a:r>
              <a:rPr sz="1898" spc="42" dirty="0">
                <a:latin typeface="Arial"/>
                <a:cs typeface="Arial"/>
              </a:rPr>
              <a:t> </a:t>
            </a:r>
            <a:r>
              <a:rPr sz="1898" dirty="0">
                <a:latin typeface="Arial"/>
                <a:cs typeface="Arial"/>
              </a:rPr>
              <a:t>of</a:t>
            </a:r>
            <a:r>
              <a:rPr lang="en-US" sz="1898" dirty="0">
                <a:latin typeface="Arial"/>
                <a:cs typeface="Arial"/>
              </a:rPr>
              <a:t> </a:t>
            </a:r>
            <a:r>
              <a:rPr sz="1898" spc="8" dirty="0">
                <a:latin typeface="Arial"/>
                <a:cs typeface="Arial"/>
              </a:rPr>
              <a:t>{1-4}-grams </a:t>
            </a:r>
            <a:r>
              <a:rPr sz="1898" spc="-3" dirty="0">
                <a:latin typeface="Arial"/>
                <a:cs typeface="Arial"/>
              </a:rPr>
              <a:t>in </a:t>
            </a:r>
            <a:r>
              <a:rPr sz="1898" dirty="0">
                <a:latin typeface="Arial"/>
                <a:cs typeface="Arial"/>
              </a:rPr>
              <a:t>the system </a:t>
            </a:r>
            <a:r>
              <a:rPr sz="1898" spc="-3" dirty="0">
                <a:latin typeface="Arial"/>
                <a:cs typeface="Arial"/>
              </a:rPr>
              <a:t>translation </a:t>
            </a:r>
            <a:r>
              <a:rPr sz="1898" spc="34" dirty="0">
                <a:latin typeface="Arial"/>
                <a:cs typeface="Arial"/>
              </a:rPr>
              <a:t>appear </a:t>
            </a:r>
            <a:r>
              <a:rPr sz="1898" spc="-3" dirty="0">
                <a:latin typeface="Arial"/>
                <a:cs typeface="Arial"/>
              </a:rPr>
              <a:t>in</a:t>
            </a:r>
            <a:r>
              <a:rPr sz="1898" spc="-40" dirty="0">
                <a:latin typeface="Arial"/>
                <a:cs typeface="Arial"/>
              </a:rPr>
              <a:t> </a:t>
            </a:r>
            <a:r>
              <a:rPr sz="1898" dirty="0">
                <a:latin typeface="Arial"/>
                <a:cs typeface="Arial"/>
              </a:rPr>
              <a:t>the  </a:t>
            </a:r>
            <a:r>
              <a:rPr sz="1898" spc="3" dirty="0">
                <a:latin typeface="Arial"/>
                <a:cs typeface="Arial"/>
              </a:rPr>
              <a:t>reference</a:t>
            </a:r>
            <a:r>
              <a:rPr sz="1898" spc="-3" dirty="0">
                <a:latin typeface="Arial"/>
                <a:cs typeface="Arial"/>
              </a:rPr>
              <a:t> </a:t>
            </a:r>
            <a:r>
              <a:rPr sz="1898" spc="-11" dirty="0">
                <a:latin typeface="Arial"/>
                <a:cs typeface="Arial"/>
              </a:rPr>
              <a:t>translations?</a:t>
            </a:r>
            <a:endParaRPr sz="1898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C8A3B-814D-490E-84EA-F520AA5021FD}"/>
                  </a:ext>
                </a:extLst>
              </p:cNvPr>
              <p:cNvSpPr txBox="1"/>
              <p:nvPr/>
            </p:nvSpPr>
            <p:spPr>
              <a:xfrm>
                <a:off x="533400" y="2343150"/>
                <a:ext cx="646984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𝑠𝑦𝑠𝑡𝑒𝑚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𝑟𝑒𝑓𝑒𝑟𝑛𝑐𝑒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𝑡𝑟𝑎𝑛𝑠𝑙𝑎𝑡𝑖𝑜𝑛𝑠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𝑠𝑦𝑠𝑡𝑒𝑚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𝑡𝑟𝑎𝑛𝑠𝑙𝑎𝑡𝑖𝑜𝑛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C8A3B-814D-490E-84EA-F520AA502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43150"/>
                <a:ext cx="6469848" cy="575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CEAF98-4B14-4FD5-A6D6-29F64EDF5EDC}"/>
                  </a:ext>
                </a:extLst>
              </p:cNvPr>
              <p:cNvSpPr txBox="1"/>
              <p:nvPr/>
            </p:nvSpPr>
            <p:spPr>
              <a:xfrm>
                <a:off x="533400" y="3409950"/>
                <a:ext cx="338240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CEAF98-4B14-4FD5-A6D6-29F64EDF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09950"/>
                <a:ext cx="3382401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D1A09-CFA3-B832-D7A0-79875A5718B6}"/>
              </a:ext>
            </a:extLst>
          </p:cNvPr>
          <p:cNvSpPr txBox="1"/>
          <p:nvPr/>
        </p:nvSpPr>
        <p:spPr>
          <a:xfrm>
            <a:off x="1138458" y="4493277"/>
            <a:ext cx="5035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https://www.youtube.com/watch?v=DejHQYAGb7Q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8B3F-E76D-451D-8086-50415905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16F819-8822-4D53-B080-BC88991A04B2}"/>
              </a:ext>
            </a:extLst>
          </p:cNvPr>
          <p:cNvGrpSpPr/>
          <p:nvPr/>
        </p:nvGrpSpPr>
        <p:grpSpPr>
          <a:xfrm>
            <a:off x="355600" y="901487"/>
            <a:ext cx="5591312" cy="1220916"/>
            <a:chOff x="588771" y="1246833"/>
            <a:chExt cx="5591312" cy="1220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2F31E5-984A-4FE9-BD3F-8F853134785B}"/>
                </a:ext>
              </a:extLst>
            </p:cNvPr>
            <p:cNvSpPr txBox="1"/>
            <p:nvPr/>
          </p:nvSpPr>
          <p:spPr>
            <a:xfrm>
              <a:off x="588771" y="1246833"/>
              <a:ext cx="559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French: Le chat est sur le tapis.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E972BA-CE2C-4D5D-96B4-6ED45D934D69}"/>
                </a:ext>
              </a:extLst>
            </p:cNvPr>
            <p:cNvSpPr txBox="1"/>
            <p:nvPr/>
          </p:nvSpPr>
          <p:spPr>
            <a:xfrm>
              <a:off x="588771" y="1581150"/>
              <a:ext cx="26500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Reference 1: The cat is on the mat.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013BBD-B928-4BE4-97E4-5DAE85E7D668}"/>
                </a:ext>
              </a:extLst>
            </p:cNvPr>
            <p:cNvSpPr txBox="1"/>
            <p:nvPr/>
          </p:nvSpPr>
          <p:spPr>
            <a:xfrm>
              <a:off x="588771" y="1885950"/>
              <a:ext cx="2924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Reference 2: There is a cat on the mat.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EAFB8D-48A3-4FE5-B58C-B33DD25A069E}"/>
                </a:ext>
              </a:extLst>
            </p:cNvPr>
            <p:cNvSpPr txBox="1"/>
            <p:nvPr/>
          </p:nvSpPr>
          <p:spPr>
            <a:xfrm>
              <a:off x="588771" y="2190750"/>
              <a:ext cx="2954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MT output: the the the the the the the.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10262A-860B-4AD3-A72F-864E8129F940}"/>
              </a:ext>
            </a:extLst>
          </p:cNvPr>
          <p:cNvGrpSpPr/>
          <p:nvPr/>
        </p:nvGrpSpPr>
        <p:grpSpPr>
          <a:xfrm>
            <a:off x="457200" y="2647950"/>
            <a:ext cx="7640829" cy="1313569"/>
            <a:chOff x="588771" y="2692019"/>
            <a:chExt cx="7640829" cy="131356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617C99-B5B4-43AF-9E6E-CA1364E5657A}"/>
                </a:ext>
              </a:extLst>
            </p:cNvPr>
            <p:cNvSpPr txBox="1"/>
            <p:nvPr/>
          </p:nvSpPr>
          <p:spPr>
            <a:xfrm>
              <a:off x="588771" y="2692019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Precision: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C44341-F1DF-4263-97E6-3A84B6635AFC}"/>
                </a:ext>
              </a:extLst>
            </p:cNvPr>
            <p:cNvSpPr txBox="1"/>
            <p:nvPr/>
          </p:nvSpPr>
          <p:spPr>
            <a:xfrm>
              <a:off x="2594788" y="2700451"/>
              <a:ext cx="1579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entury Schoolbook" charset="0"/>
                  <a:ea typeface="Century Schoolbook" charset="0"/>
                  <a:cs typeface="Century Schoolbook" charset="0"/>
                </a:rPr>
                <a:t>Modified precision: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ED0E14-2D8F-42DC-B187-6E5C415ADD2E}"/>
                    </a:ext>
                  </a:extLst>
                </p:cNvPr>
                <p:cNvSpPr txBox="1"/>
                <p:nvPr/>
              </p:nvSpPr>
              <p:spPr>
                <a:xfrm>
                  <a:off x="652854" y="3409950"/>
                  <a:ext cx="705450" cy="519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ED0E14-2D8F-42DC-B187-6E5C415AD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54" y="3409950"/>
                  <a:ext cx="705450" cy="5194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2D9284-4DA5-4FE0-AE35-FE4281DE846F}"/>
                    </a:ext>
                  </a:extLst>
                </p:cNvPr>
                <p:cNvSpPr txBox="1"/>
                <p:nvPr/>
              </p:nvSpPr>
              <p:spPr>
                <a:xfrm>
                  <a:off x="3200400" y="3486150"/>
                  <a:ext cx="181139" cy="519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2D9284-4DA5-4FE0-AE35-FE4281DE8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3486150"/>
                  <a:ext cx="181139" cy="519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6CAFD2-78E5-4BEC-B38F-B6EA01E332A7}"/>
                </a:ext>
              </a:extLst>
            </p:cNvPr>
            <p:cNvSpPr/>
            <p:nvPr/>
          </p:nvSpPr>
          <p:spPr>
            <a:xfrm>
              <a:off x="3100469" y="3441069"/>
              <a:ext cx="381000" cy="304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0A6271-5659-475C-A938-1121B7101591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3481469" y="3333750"/>
              <a:ext cx="1166731" cy="259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1F51C8-95A6-4BFD-A596-1A29591B469E}"/>
                    </a:ext>
                  </a:extLst>
                </p:cNvPr>
                <p:cNvSpPr txBox="1"/>
                <p:nvPr/>
              </p:nvSpPr>
              <p:spPr>
                <a:xfrm>
                  <a:off x="4343400" y="3089958"/>
                  <a:ext cx="3886200" cy="639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𝑐𝑙𝑖𝑝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𝑐𝑜𝑢𝑛𝑡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1F51C8-95A6-4BFD-A596-1A29591B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3089958"/>
                  <a:ext cx="3886200" cy="639983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2571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CF44-9751-477D-93D7-C567D10C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6544B-2A2A-4D3C-A24A-CB27AF9D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5582003" cy="4162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835701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David </a:t>
            </a:r>
            <a:r>
              <a:rPr lang="en-US" sz="1400" dirty="0" err="1"/>
              <a:t>Bamman</a:t>
            </a:r>
            <a:r>
              <a:rPr lang="en-US" sz="1400" dirty="0"/>
              <a:t> (UC Berkley) </a:t>
            </a:r>
          </a:p>
        </p:txBody>
      </p:sp>
    </p:spTree>
    <p:extLst>
      <p:ext uri="{BB962C8B-B14F-4D97-AF65-F5344CB8AC3E}">
        <p14:creationId xmlns:p14="http://schemas.microsoft.com/office/powerpoint/2010/main" val="114787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2165-D38C-4A2F-98D0-9508510C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673"/>
            <a:ext cx="8432800" cy="43088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82FB3-0628-4692-ABA2-0E34B45C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6891"/>
            <a:ext cx="5752338" cy="436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5701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David </a:t>
            </a:r>
            <a:r>
              <a:rPr lang="en-US" sz="1400" dirty="0" err="1"/>
              <a:t>Bamman</a:t>
            </a:r>
            <a:r>
              <a:rPr lang="en-US" sz="1400" dirty="0"/>
              <a:t> (UC Berkley) </a:t>
            </a:r>
          </a:p>
        </p:txBody>
      </p:sp>
    </p:spTree>
    <p:extLst>
      <p:ext uri="{BB962C8B-B14F-4D97-AF65-F5344CB8AC3E}">
        <p14:creationId xmlns:p14="http://schemas.microsoft.com/office/powerpoint/2010/main" val="127028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96978" y="3240379"/>
            <a:ext cx="4747022" cy="271171"/>
          </a:xfrm>
          <a:prstGeom prst="rect">
            <a:avLst/>
          </a:prstGeom>
        </p:spPr>
        <p:txBody>
          <a:bodyPr vert="horz" wrap="square" lIns="0" tIns="8706" rIns="0" bIns="0" rtlCol="0">
            <a:spAutoFit/>
          </a:bodyPr>
          <a:lstStyle/>
          <a:p>
            <a:pPr marL="6697" marR="2679">
              <a:lnSpc>
                <a:spcPts val="2162"/>
              </a:lnSpc>
              <a:spcBef>
                <a:spcPts val="69"/>
              </a:spcBef>
            </a:pPr>
            <a:endParaRPr sz="174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6960" y="4077941"/>
            <a:ext cx="96775" cy="207966"/>
          </a:xfrm>
          <a:prstGeom prst="rect">
            <a:avLst/>
          </a:prstGeom>
        </p:spPr>
        <p:txBody>
          <a:bodyPr vert="horz" wrap="square" lIns="0" tIns="9041" rIns="0" bIns="0" rtlCol="0">
            <a:spAutoFit/>
          </a:bodyPr>
          <a:lstStyle/>
          <a:p>
            <a:pPr marL="6697">
              <a:spcBef>
                <a:spcPts val="71"/>
              </a:spcBef>
            </a:pPr>
            <a:endParaRPr sz="1292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3932" y="4888646"/>
            <a:ext cx="83046" cy="174781"/>
          </a:xfrm>
          <a:prstGeom prst="rect">
            <a:avLst/>
          </a:prstGeom>
        </p:spPr>
        <p:txBody>
          <a:bodyPr vert="horz" wrap="square" lIns="0" tIns="8372" rIns="0" bIns="0" rtlCol="0">
            <a:spAutoFit/>
          </a:bodyPr>
          <a:lstStyle/>
          <a:p>
            <a:pPr marL="6697">
              <a:spcBef>
                <a:spcPts val="66"/>
              </a:spcBef>
            </a:pPr>
            <a:endParaRPr sz="1081" dirty="0">
              <a:latin typeface="Arial"/>
              <a:cs typeface="Arial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8E535061-F279-4D18-8414-3B7F8D07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574F62-1540-4E58-8562-6E59C86B887B}"/>
              </a:ext>
            </a:extLst>
          </p:cNvPr>
          <p:cNvGrpSpPr/>
          <p:nvPr/>
        </p:nvGrpSpPr>
        <p:grpSpPr>
          <a:xfrm>
            <a:off x="304800" y="2179435"/>
            <a:ext cx="7220583" cy="2121888"/>
            <a:chOff x="381000" y="794178"/>
            <a:chExt cx="7220583" cy="2121888"/>
          </a:xfrm>
        </p:grpSpPr>
        <p:sp>
          <p:nvSpPr>
            <p:cNvPr id="9" name="object 9"/>
            <p:cNvSpPr/>
            <p:nvPr/>
          </p:nvSpPr>
          <p:spPr>
            <a:xfrm>
              <a:off x="4038600" y="1563890"/>
              <a:ext cx="2379639" cy="5747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949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191000" y="2357969"/>
              <a:ext cx="3410583" cy="558097"/>
            </a:xfrm>
            <a:prstGeom prst="rect">
              <a:avLst/>
            </a:prstGeom>
          </p:spPr>
          <p:txBody>
            <a:bodyPr vert="horz" wrap="square" lIns="0" tIns="59940" rIns="0" bIns="0" rtlCol="0">
              <a:spAutoFit/>
            </a:bodyPr>
            <a:lstStyle/>
            <a:p>
              <a:pPr marL="6697">
                <a:spcBef>
                  <a:spcPts val="471"/>
                </a:spcBef>
              </a:pPr>
              <a:r>
                <a:rPr sz="1450" spc="87" dirty="0">
                  <a:latin typeface="Arial"/>
                  <a:cs typeface="Arial"/>
                </a:rPr>
                <a:t>c </a:t>
              </a:r>
              <a:r>
                <a:rPr sz="1450" spc="116" dirty="0">
                  <a:latin typeface="Arial"/>
                  <a:cs typeface="Arial"/>
                </a:rPr>
                <a:t>= </a:t>
              </a:r>
              <a:r>
                <a:rPr sz="1450" spc="18" dirty="0">
                  <a:latin typeface="Arial"/>
                  <a:cs typeface="Arial"/>
                </a:rPr>
                <a:t>length </a:t>
              </a:r>
              <a:r>
                <a:rPr sz="1450" spc="3" dirty="0">
                  <a:latin typeface="Arial"/>
                  <a:cs typeface="Arial"/>
                </a:rPr>
                <a:t>of </a:t>
              </a:r>
              <a:r>
                <a:rPr sz="1450" spc="13" dirty="0">
                  <a:latin typeface="Arial"/>
                  <a:cs typeface="Arial"/>
                </a:rPr>
                <a:t>hypothesis</a:t>
              </a:r>
              <a:r>
                <a:rPr sz="1450" spc="-219" dirty="0">
                  <a:latin typeface="Arial"/>
                  <a:cs typeface="Arial"/>
                </a:rPr>
                <a:t> </a:t>
              </a:r>
              <a:r>
                <a:rPr sz="1450" spc="3" dirty="0">
                  <a:latin typeface="Arial"/>
                  <a:cs typeface="Arial"/>
                </a:rPr>
                <a:t>translation</a:t>
              </a:r>
              <a:endParaRPr sz="1450" dirty="0">
                <a:latin typeface="Arial"/>
                <a:cs typeface="Arial"/>
              </a:endParaRPr>
            </a:p>
            <a:p>
              <a:pPr marL="6697">
                <a:spcBef>
                  <a:spcPts val="422"/>
                </a:spcBef>
              </a:pPr>
              <a:r>
                <a:rPr sz="1450" spc="3" dirty="0">
                  <a:latin typeface="Arial"/>
                  <a:cs typeface="Arial"/>
                </a:rPr>
                <a:t>r </a:t>
              </a:r>
              <a:r>
                <a:rPr sz="1450" spc="116" dirty="0">
                  <a:latin typeface="Arial"/>
                  <a:cs typeface="Arial"/>
                </a:rPr>
                <a:t>= </a:t>
              </a:r>
              <a:r>
                <a:rPr sz="1450" spc="18" dirty="0">
                  <a:latin typeface="Arial"/>
                  <a:cs typeface="Arial"/>
                </a:rPr>
                <a:t>length </a:t>
              </a:r>
              <a:r>
                <a:rPr sz="1450" spc="3" dirty="0">
                  <a:latin typeface="Arial"/>
                  <a:cs typeface="Arial"/>
                </a:rPr>
                <a:t>of </a:t>
              </a:r>
              <a:r>
                <a:rPr sz="1450" spc="16" dirty="0">
                  <a:latin typeface="Arial"/>
                  <a:cs typeface="Arial"/>
                </a:rPr>
                <a:t>closest </a:t>
              </a:r>
              <a:r>
                <a:rPr sz="1450" spc="8" dirty="0">
                  <a:latin typeface="Arial"/>
                  <a:cs typeface="Arial"/>
                </a:rPr>
                <a:t>reference</a:t>
              </a:r>
              <a:r>
                <a:rPr sz="1450" spc="-150" dirty="0">
                  <a:latin typeface="Arial"/>
                  <a:cs typeface="Arial"/>
                </a:rPr>
                <a:t> </a:t>
              </a:r>
              <a:r>
                <a:rPr sz="1450" spc="3" dirty="0">
                  <a:latin typeface="Arial"/>
                  <a:cs typeface="Arial"/>
                </a:rPr>
                <a:t>translation</a:t>
              </a:r>
              <a:endParaRPr sz="1450" dirty="0"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A3C00-83A4-4DA5-9D7C-C2E263AF802E}"/>
                    </a:ext>
                  </a:extLst>
                </p:cNvPr>
                <p:cNvSpPr txBox="1"/>
                <p:nvPr/>
              </p:nvSpPr>
              <p:spPr>
                <a:xfrm>
                  <a:off x="762000" y="794178"/>
                  <a:ext cx="5030415" cy="447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𝑛𝑔𝑟𝑎𝑚𝑠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𝑠𝑦𝑠𝑡𝑒𝑚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𝑟𝑒𝑓𝑒𝑟𝑛𝑐𝑒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𝑡𝑟𝑎𝑛𝑠𝑙𝑎𝑡𝑖𝑜𝑛𝑠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𝑛𝑔𝑟𝑎𝑚𝑠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𝑠𝑦𝑠𝑡𝑒𝑚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𝑡𝑟𝑎𝑛𝑠𝑙𝑎𝑡𝑖𝑜𝑛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6A3C00-83A4-4DA5-9D7C-C2E263AF8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794178"/>
                  <a:ext cx="5030415" cy="447302"/>
                </a:xfrm>
                <a:prstGeom prst="rect">
                  <a:avLst/>
                </a:prstGeom>
                <a:blipFill>
                  <a:blip r:embed="rId3"/>
                  <a:stretch>
                    <a:fillRect l="-485" t="-2740" r="-121" b="-16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AA51791-6B06-481D-89AE-0B03B7C2F6E2}"/>
                    </a:ext>
                  </a:extLst>
                </p:cNvPr>
                <p:cNvSpPr txBox="1"/>
                <p:nvPr/>
              </p:nvSpPr>
              <p:spPr>
                <a:xfrm>
                  <a:off x="381000" y="1563890"/>
                  <a:ext cx="3382401" cy="6935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𝐵𝐿𝐸𝑈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AA51791-6B06-481D-89AE-0B03B7C2F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1563890"/>
                  <a:ext cx="3382401" cy="69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FE9D992-47F5-4E50-B9FD-E0DFED85C1FB}"/>
              </a:ext>
            </a:extLst>
          </p:cNvPr>
          <p:cNvSpPr txBox="1"/>
          <p:nvPr/>
        </p:nvSpPr>
        <p:spPr>
          <a:xfrm>
            <a:off x="461572" y="813192"/>
            <a:ext cx="7001656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97" marR="2679">
              <a:lnSpc>
                <a:spcPts val="2162"/>
              </a:lnSpc>
              <a:spcBef>
                <a:spcPts val="69"/>
              </a:spcBef>
            </a:pPr>
            <a:r>
              <a:rPr lang="en-US" sz="1800" spc="-60" dirty="0">
                <a:latin typeface="Arial"/>
                <a:cs typeface="Arial"/>
              </a:rPr>
              <a:t>We </a:t>
            </a:r>
            <a:r>
              <a:rPr lang="en-US" sz="1800" spc="40" dirty="0">
                <a:latin typeface="Arial"/>
                <a:cs typeface="Arial"/>
              </a:rPr>
              <a:t>could </a:t>
            </a:r>
            <a:r>
              <a:rPr lang="en-US" sz="1800" spc="13" dirty="0">
                <a:latin typeface="Arial"/>
                <a:cs typeface="Arial"/>
              </a:rPr>
              <a:t>optimize </a:t>
            </a:r>
            <a:r>
              <a:rPr lang="en-US" sz="1800" spc="3" dirty="0">
                <a:latin typeface="Arial"/>
                <a:cs typeface="Arial"/>
              </a:rPr>
              <a:t>the </a:t>
            </a:r>
            <a:r>
              <a:rPr lang="en-US" sz="1800" spc="16" dirty="0">
                <a:latin typeface="Arial"/>
                <a:cs typeface="Arial"/>
              </a:rPr>
              <a:t>score </a:t>
            </a:r>
            <a:r>
              <a:rPr lang="en-US" sz="1800" spc="50" dirty="0">
                <a:latin typeface="Arial"/>
                <a:cs typeface="Arial"/>
              </a:rPr>
              <a:t>by </a:t>
            </a:r>
            <a:r>
              <a:rPr lang="en-US" sz="1800" spc="11" dirty="0">
                <a:latin typeface="Arial"/>
                <a:cs typeface="Arial"/>
              </a:rPr>
              <a:t>minimizing </a:t>
            </a:r>
            <a:r>
              <a:rPr lang="en-US" sz="1800" spc="3" dirty="0">
                <a:latin typeface="Arial"/>
                <a:cs typeface="Arial"/>
              </a:rPr>
              <a:t>the  </a:t>
            </a:r>
            <a:r>
              <a:rPr lang="en-US" sz="1800" spc="11" dirty="0">
                <a:latin typeface="Arial"/>
                <a:cs typeface="Arial"/>
              </a:rPr>
              <a:t>denominator </a:t>
            </a:r>
            <a:r>
              <a:rPr lang="en-US" sz="1800" spc="3" dirty="0">
                <a:latin typeface="Arial"/>
                <a:cs typeface="Arial"/>
              </a:rPr>
              <a:t>(the </a:t>
            </a:r>
            <a:r>
              <a:rPr lang="en-US" sz="1800" spc="18" dirty="0">
                <a:latin typeface="Arial"/>
                <a:cs typeface="Arial"/>
              </a:rPr>
              <a:t>number </a:t>
            </a:r>
            <a:r>
              <a:rPr lang="en-US" sz="1800" spc="3" dirty="0">
                <a:latin typeface="Arial"/>
                <a:cs typeface="Arial"/>
              </a:rPr>
              <a:t>of </a:t>
            </a:r>
            <a:r>
              <a:rPr lang="en-US" sz="1800" spc="18" dirty="0" err="1">
                <a:latin typeface="Arial"/>
                <a:cs typeface="Arial"/>
              </a:rPr>
              <a:t>ngrams</a:t>
            </a:r>
            <a:r>
              <a:rPr lang="en-US" sz="1800" spc="-53" dirty="0">
                <a:latin typeface="Arial"/>
                <a:cs typeface="Arial"/>
              </a:rPr>
              <a:t> </a:t>
            </a:r>
            <a:r>
              <a:rPr lang="en-US" sz="1800" spc="21" dirty="0">
                <a:latin typeface="Arial"/>
                <a:cs typeface="Arial"/>
              </a:rPr>
              <a:t>generated)</a:t>
            </a: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 descr="Wood human figure">
            <a:extLst>
              <a:ext uri="{FF2B5EF4-FFF2-40B4-BE49-F238E27FC236}">
                <a16:creationId xmlns:a16="http://schemas.microsoft.com/office/drawing/2014/main" id="{59736B51-5BA0-41B7-117C-645086CED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1"/>
          <a:stretch/>
        </p:blipFill>
        <p:spPr>
          <a:xfrm>
            <a:off x="20" y="10"/>
            <a:ext cx="9143980" cy="514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EEF39-435D-4C45-B402-4BDFAB687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206" y="1703586"/>
            <a:ext cx="7259587" cy="2135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rgbClr val="FFFFFF"/>
                </a:solidFill>
                <a:latin typeface="+mj-lt"/>
                <a:cs typeface="+mj-cs"/>
              </a:rPr>
              <a:t>ATTENTION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8" y="604852"/>
            <a:ext cx="6340078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715" y="2156319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800" y="2328291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060" y="2714649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218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18523"/>
            <a:ext cx="56056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525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352550"/>
            <a:ext cx="4850901" cy="258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66700" indent="-228600">
              <a:lnSpc>
                <a:spcPct val="90000"/>
              </a:lnSpc>
              <a:spcBef>
                <a:spcPts val="75"/>
              </a:spcBef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66224" algn="l"/>
                <a:tab pos="266700" algn="l"/>
              </a:tabLst>
            </a:pPr>
            <a:r>
              <a:rPr lang="en-US" b="1" spc="-4" dirty="0"/>
              <a:t>Attention </a:t>
            </a:r>
            <a:r>
              <a:rPr lang="en-US" spc="-4" dirty="0"/>
              <a:t>provides </a:t>
            </a:r>
            <a:r>
              <a:rPr lang="en-US" dirty="0"/>
              <a:t>a </a:t>
            </a:r>
            <a:r>
              <a:rPr lang="en-US" spc="-4" dirty="0"/>
              <a:t>solution to the bottleneck</a:t>
            </a:r>
            <a:r>
              <a:rPr lang="en-US" spc="8" dirty="0"/>
              <a:t> </a:t>
            </a:r>
            <a:r>
              <a:rPr lang="en-US" spc="-4" dirty="0"/>
              <a:t>problem.</a:t>
            </a:r>
            <a:endParaRPr lang="en-US" dirty="0"/>
          </a:p>
          <a:p>
            <a:pPr indent="-228600">
              <a:lnSpc>
                <a:spcPct val="90000"/>
              </a:lnSpc>
              <a:spcBef>
                <a:spcPts val="11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66700" marR="3810" indent="-228600">
              <a:lnSpc>
                <a:spcPct val="90000"/>
              </a:lnSpc>
              <a:buClr>
                <a:srgbClr val="CC0000"/>
              </a:buClr>
              <a:buFont typeface="Arial" panose="020B0604020202020204" pitchFamily="34" charset="0"/>
              <a:buChar char="•"/>
              <a:tabLst>
                <a:tab pos="266224" algn="l"/>
                <a:tab pos="266700" algn="l"/>
              </a:tabLst>
            </a:pPr>
            <a:r>
              <a:rPr lang="en-US" u="heavy" spc="-4" dirty="0">
                <a:uFill>
                  <a:solidFill>
                    <a:srgbClr val="000000"/>
                  </a:solidFill>
                </a:uFill>
              </a:rPr>
              <a:t>Core idea</a:t>
            </a:r>
            <a:r>
              <a:rPr lang="en-US" spc="-4" dirty="0"/>
              <a:t>: on each </a:t>
            </a:r>
            <a:r>
              <a:rPr lang="en-US" dirty="0"/>
              <a:t>step </a:t>
            </a:r>
            <a:r>
              <a:rPr lang="en-US" spc="-4" dirty="0"/>
              <a:t>of the </a:t>
            </a:r>
            <a:r>
              <a:rPr lang="en-US" spc="-34" dirty="0"/>
              <a:t>decoder, </a:t>
            </a:r>
            <a:r>
              <a:rPr lang="en-US" spc="-4" dirty="0"/>
              <a:t>use </a:t>
            </a:r>
            <a:r>
              <a:rPr lang="en-US" i="1" spc="-4" dirty="0"/>
              <a:t>direct  connection to the encoder </a:t>
            </a:r>
            <a:r>
              <a:rPr lang="en-US" spc="-4" dirty="0"/>
              <a:t>to </a:t>
            </a:r>
            <a:r>
              <a:rPr lang="en-US" i="1" spc="-4" dirty="0"/>
              <a:t>focus on </a:t>
            </a:r>
            <a:r>
              <a:rPr lang="en-US" i="1" dirty="0"/>
              <a:t>a </a:t>
            </a:r>
            <a:r>
              <a:rPr lang="en-US" i="1" spc="-4" dirty="0"/>
              <a:t>particular part </a:t>
            </a:r>
            <a:r>
              <a:rPr lang="en-US" dirty="0"/>
              <a:t>of  </a:t>
            </a:r>
            <a:r>
              <a:rPr lang="en-US" spc="-4" dirty="0"/>
              <a:t>the source sequence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omment Urgent">
            <a:extLst>
              <a:ext uri="{FF2B5EF4-FFF2-40B4-BE49-F238E27FC236}">
                <a16:creationId xmlns:a16="http://schemas.microsoft.com/office/drawing/2014/main" id="{A724056A-E306-4D60-A7E9-5DEB25176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489" y="2143125"/>
            <a:ext cx="857249" cy="8572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929524" y="2085974"/>
            <a:ext cx="1071476" cy="866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BFA6-3E14-4DED-BBB6-58E2FD0F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sequence-to-sequence – bottleneck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1F095B-81CE-4B81-9AA4-4FCC08A2EE77}"/>
              </a:ext>
            </a:extLst>
          </p:cNvPr>
          <p:cNvGrpSpPr/>
          <p:nvPr/>
        </p:nvGrpSpPr>
        <p:grpSpPr>
          <a:xfrm>
            <a:off x="457200" y="1047750"/>
            <a:ext cx="6529387" cy="2988695"/>
            <a:chOff x="457200" y="1047750"/>
            <a:chExt cx="6529387" cy="29886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8E8D6A-6B9D-4F52-8285-C29DC43A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047750"/>
              <a:ext cx="6376987" cy="28319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5C90BE-8A0B-4109-8BA6-9A973908D9A1}"/>
                </a:ext>
              </a:extLst>
            </p:cNvPr>
            <p:cNvSpPr/>
            <p:nvPr/>
          </p:nvSpPr>
          <p:spPr>
            <a:xfrm>
              <a:off x="457200" y="1132575"/>
              <a:ext cx="32004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E31C48-E54F-49E9-85D3-399528C89F32}"/>
                </a:ext>
              </a:extLst>
            </p:cNvPr>
            <p:cNvSpPr/>
            <p:nvPr/>
          </p:nvSpPr>
          <p:spPr>
            <a:xfrm>
              <a:off x="3429000" y="3350645"/>
              <a:ext cx="32004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526AD0-6D21-4823-AB61-6637A24804CE}"/>
                </a:ext>
              </a:extLst>
            </p:cNvPr>
            <p:cNvSpPr/>
            <p:nvPr/>
          </p:nvSpPr>
          <p:spPr>
            <a:xfrm>
              <a:off x="3607594" y="2571750"/>
              <a:ext cx="457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8405010-4574-4113-88FB-0CA6BE5EEC58}"/>
              </a:ext>
            </a:extLst>
          </p:cNvPr>
          <p:cNvSpPr txBox="1"/>
          <p:nvPr/>
        </p:nvSpPr>
        <p:spPr>
          <a:xfrm>
            <a:off x="990600" y="37147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with architecture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33" y="4727411"/>
            <a:ext cx="896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</a:t>
            </a:r>
            <a:r>
              <a:rPr lang="en-US" dirty="0">
                <a:hlinkClick r:id="rId3"/>
              </a:rPr>
              <a:t>https://lena-voita.github.io/nlp_course/seq2seq_and_attention.html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273843"/>
            <a:ext cx="8375585" cy="1566988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8BFA6-3E14-4DED-BBB6-58E2FD0F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481387"/>
            <a:ext cx="2708910" cy="115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latin typeface="+mj-lt"/>
                <a:cs typeface="+mj-cs"/>
              </a:rPr>
              <a:t>sequence-to-sequence – bottleneck 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7A38C-BCFF-46C4-8F01-77A989D2B1CB}"/>
              </a:ext>
            </a:extLst>
          </p:cNvPr>
          <p:cNvSpPr txBox="1"/>
          <p:nvPr/>
        </p:nvSpPr>
        <p:spPr>
          <a:xfrm>
            <a:off x="3975480" y="285751"/>
            <a:ext cx="4539870" cy="1347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dirty="0">
                <a:solidFill>
                  <a:srgbClr val="FF0000"/>
                </a:solidFill>
                <a:effectLst/>
              </a:rPr>
              <a:t>Fixed source representation is suboptimal: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for the encoder, it is hard to compress the sentence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 for the decoder, different information may be relevant at different steps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21A81-AD22-412C-8FD5-D206ED87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" y="1867307"/>
            <a:ext cx="7010400" cy="311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333" y="4727411"/>
            <a:ext cx="896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</a:t>
            </a:r>
            <a:r>
              <a:rPr lang="en-US" dirty="0">
                <a:hlinkClick r:id="rId3"/>
              </a:rPr>
              <a:t>https://lena-voita.github.io/nlp_course/seq2seq_and_attention.html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5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861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Encoder-decoder</a:t>
            </a:r>
            <a:r>
              <a:rPr spc="-10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949960"/>
            <a:ext cx="5078730" cy="13208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 model is </a:t>
            </a:r>
            <a:r>
              <a:rPr sz="2400" spc="-5" dirty="0">
                <a:latin typeface="Arial"/>
                <a:cs typeface="Arial"/>
              </a:rPr>
              <a:t>partitioned into two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encoder process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decoder </a:t>
            </a:r>
            <a:r>
              <a:rPr sz="2400" spc="-5" dirty="0">
                <a:latin typeface="Arial"/>
                <a:cs typeface="Arial"/>
              </a:rPr>
              <a:t>generates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1920" y="2740388"/>
            <a:ext cx="1243330" cy="780415"/>
          </a:xfrm>
          <a:prstGeom prst="rect">
            <a:avLst/>
          </a:prstGeom>
          <a:solidFill>
            <a:srgbClr val="B2D9FF"/>
          </a:solidFill>
          <a:ln w="2437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99390">
              <a:lnSpc>
                <a:spcPct val="100000"/>
              </a:lnSpc>
            </a:pPr>
            <a:r>
              <a:rPr sz="1700" spc="10" dirty="0">
                <a:latin typeface="Arial"/>
                <a:cs typeface="Arial"/>
              </a:rPr>
              <a:t>Encoder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949" y="2740388"/>
            <a:ext cx="1243330" cy="780415"/>
          </a:xfrm>
          <a:prstGeom prst="rect">
            <a:avLst/>
          </a:prstGeom>
          <a:solidFill>
            <a:srgbClr val="B2D9FF"/>
          </a:solidFill>
          <a:ln w="2437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</a:pPr>
            <a:r>
              <a:rPr sz="1700" spc="10" dirty="0">
                <a:latin typeface="Arial"/>
                <a:cs typeface="Arial"/>
              </a:rPr>
              <a:t>Decoder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96378" y="3081601"/>
            <a:ext cx="393700" cy="97790"/>
            <a:chOff x="3496378" y="3081601"/>
            <a:chExt cx="393700" cy="97790"/>
          </a:xfrm>
        </p:grpSpPr>
        <p:sp>
          <p:nvSpPr>
            <p:cNvPr id="7" name="object 7"/>
            <p:cNvSpPr/>
            <p:nvPr/>
          </p:nvSpPr>
          <p:spPr>
            <a:xfrm>
              <a:off x="3496378" y="3130345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3937" y="0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80315" y="3093787"/>
              <a:ext cx="97790" cy="73660"/>
            </a:xfrm>
            <a:custGeom>
              <a:avLst/>
              <a:gdLst/>
              <a:ahLst/>
              <a:cxnLst/>
              <a:rect l="l" t="t" r="r" b="b"/>
              <a:pathLst>
                <a:path w="97789" h="73660">
                  <a:moveTo>
                    <a:pt x="97489" y="36558"/>
                  </a:moveTo>
                  <a:lnTo>
                    <a:pt x="0" y="36558"/>
                  </a:lnTo>
                </a:path>
                <a:path w="97789" h="73660">
                  <a:moveTo>
                    <a:pt x="0" y="0"/>
                  </a:moveTo>
                  <a:lnTo>
                    <a:pt x="97489" y="36558"/>
                  </a:lnTo>
                  <a:lnTo>
                    <a:pt x="0" y="73116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15906" y="3081601"/>
            <a:ext cx="393700" cy="97790"/>
            <a:chOff x="1815906" y="3081601"/>
            <a:chExt cx="393700" cy="97790"/>
          </a:xfrm>
        </p:grpSpPr>
        <p:sp>
          <p:nvSpPr>
            <p:cNvPr id="10" name="object 10"/>
            <p:cNvSpPr/>
            <p:nvPr/>
          </p:nvSpPr>
          <p:spPr>
            <a:xfrm>
              <a:off x="1815906" y="3130345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80">
                  <a:moveTo>
                    <a:pt x="0" y="0"/>
                  </a:moveTo>
                  <a:lnTo>
                    <a:pt x="283937" y="0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9844" y="3093787"/>
              <a:ext cx="97790" cy="73660"/>
            </a:xfrm>
            <a:custGeom>
              <a:avLst/>
              <a:gdLst/>
              <a:ahLst/>
              <a:cxnLst/>
              <a:rect l="l" t="t" r="r" b="b"/>
              <a:pathLst>
                <a:path w="97789" h="73660">
                  <a:moveTo>
                    <a:pt x="97489" y="36558"/>
                  </a:moveTo>
                  <a:lnTo>
                    <a:pt x="0" y="36558"/>
                  </a:lnTo>
                </a:path>
                <a:path w="97789" h="73660">
                  <a:moveTo>
                    <a:pt x="0" y="0"/>
                  </a:moveTo>
                  <a:lnTo>
                    <a:pt x="97489" y="36558"/>
                  </a:lnTo>
                  <a:lnTo>
                    <a:pt x="0" y="73116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647719" y="3081601"/>
            <a:ext cx="393700" cy="97790"/>
            <a:chOff x="6647719" y="3081601"/>
            <a:chExt cx="393700" cy="97790"/>
          </a:xfrm>
        </p:grpSpPr>
        <p:sp>
          <p:nvSpPr>
            <p:cNvPr id="13" name="object 13"/>
            <p:cNvSpPr/>
            <p:nvPr/>
          </p:nvSpPr>
          <p:spPr>
            <a:xfrm>
              <a:off x="6647719" y="3130345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3937" y="0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1656" y="3093787"/>
              <a:ext cx="97790" cy="73660"/>
            </a:xfrm>
            <a:custGeom>
              <a:avLst/>
              <a:gdLst/>
              <a:ahLst/>
              <a:cxnLst/>
              <a:rect l="l" t="t" r="r" b="b"/>
              <a:pathLst>
                <a:path w="97790" h="73660">
                  <a:moveTo>
                    <a:pt x="97489" y="36558"/>
                  </a:moveTo>
                  <a:lnTo>
                    <a:pt x="0" y="36558"/>
                  </a:lnTo>
                </a:path>
                <a:path w="97790" h="73660">
                  <a:moveTo>
                    <a:pt x="0" y="0"/>
                  </a:moveTo>
                  <a:lnTo>
                    <a:pt x="97489" y="36558"/>
                  </a:lnTo>
                  <a:lnTo>
                    <a:pt x="0" y="73116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5209" y="2862250"/>
            <a:ext cx="1048385" cy="512445"/>
          </a:xfrm>
          <a:prstGeom prst="rect">
            <a:avLst/>
          </a:prstGeom>
          <a:ln w="24372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810"/>
              </a:spcBef>
            </a:pPr>
            <a:r>
              <a:rPr sz="1700" spc="5" dirty="0">
                <a:latin typeface="Arial"/>
                <a:cs typeface="Arial"/>
              </a:rPr>
              <a:t>Input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9237" y="2862250"/>
            <a:ext cx="1048385" cy="512445"/>
          </a:xfrm>
          <a:prstGeom prst="rect">
            <a:avLst/>
          </a:prstGeom>
          <a:ln w="24372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810"/>
              </a:spcBef>
            </a:pPr>
            <a:r>
              <a:rPr sz="1700" spc="10" dirty="0">
                <a:latin typeface="Arial"/>
                <a:cs typeface="Arial"/>
              </a:rPr>
              <a:t>State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7638" y="2862250"/>
            <a:ext cx="1048385" cy="512445"/>
          </a:xfrm>
          <a:prstGeom prst="rect">
            <a:avLst/>
          </a:prstGeom>
          <a:ln w="24372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10"/>
              </a:spcBef>
            </a:pPr>
            <a:r>
              <a:rPr sz="1700" spc="5" dirty="0">
                <a:latin typeface="Arial"/>
                <a:cs typeface="Arial"/>
              </a:rPr>
              <a:t>Output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67247" y="3081601"/>
            <a:ext cx="393700" cy="97790"/>
            <a:chOff x="4967247" y="3081601"/>
            <a:chExt cx="393700" cy="97790"/>
          </a:xfrm>
        </p:grpSpPr>
        <p:sp>
          <p:nvSpPr>
            <p:cNvPr id="19" name="object 19"/>
            <p:cNvSpPr/>
            <p:nvPr/>
          </p:nvSpPr>
          <p:spPr>
            <a:xfrm>
              <a:off x="4967247" y="3130345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0" y="0"/>
                  </a:moveTo>
                  <a:lnTo>
                    <a:pt x="283937" y="0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1185" y="3093787"/>
              <a:ext cx="97790" cy="73660"/>
            </a:xfrm>
            <a:custGeom>
              <a:avLst/>
              <a:gdLst/>
              <a:ahLst/>
              <a:cxnLst/>
              <a:rect l="l" t="t" r="r" b="b"/>
              <a:pathLst>
                <a:path w="97789" h="73660">
                  <a:moveTo>
                    <a:pt x="97489" y="36558"/>
                  </a:moveTo>
                  <a:lnTo>
                    <a:pt x="0" y="36558"/>
                  </a:lnTo>
                </a:path>
                <a:path w="97789" h="73660">
                  <a:moveTo>
                    <a:pt x="0" y="0"/>
                  </a:moveTo>
                  <a:lnTo>
                    <a:pt x="97489" y="36558"/>
                  </a:lnTo>
                  <a:lnTo>
                    <a:pt x="0" y="73116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03438" y="3934632"/>
            <a:ext cx="1048385" cy="512445"/>
          </a:xfrm>
          <a:prstGeom prst="rect">
            <a:avLst/>
          </a:prstGeom>
          <a:ln w="24372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95"/>
              </a:spcBef>
            </a:pPr>
            <a:r>
              <a:rPr sz="1700" spc="5" dirty="0">
                <a:latin typeface="Arial"/>
                <a:cs typeface="Arial"/>
              </a:rPr>
              <a:t>Input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90884" y="3547112"/>
            <a:ext cx="97790" cy="375920"/>
            <a:chOff x="5990884" y="3547112"/>
            <a:chExt cx="97790" cy="375920"/>
          </a:xfrm>
        </p:grpSpPr>
        <p:sp>
          <p:nvSpPr>
            <p:cNvPr id="23" name="object 23"/>
            <p:cNvSpPr/>
            <p:nvPr/>
          </p:nvSpPr>
          <p:spPr>
            <a:xfrm>
              <a:off x="6039629" y="3656788"/>
              <a:ext cx="0" cy="266065"/>
            </a:xfrm>
            <a:custGeom>
              <a:avLst/>
              <a:gdLst/>
              <a:ahLst/>
              <a:cxnLst/>
              <a:rect l="l" t="t" r="r" b="b"/>
              <a:pathLst>
                <a:path h="266064">
                  <a:moveTo>
                    <a:pt x="0" y="265658"/>
                  </a:moveTo>
                  <a:lnTo>
                    <a:pt x="0" y="0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3070" y="3559298"/>
              <a:ext cx="73660" cy="97790"/>
            </a:xfrm>
            <a:custGeom>
              <a:avLst/>
              <a:gdLst/>
              <a:ahLst/>
              <a:cxnLst/>
              <a:rect l="l" t="t" r="r" b="b"/>
              <a:pathLst>
                <a:path w="73660" h="97789">
                  <a:moveTo>
                    <a:pt x="36558" y="0"/>
                  </a:moveTo>
                  <a:lnTo>
                    <a:pt x="36558" y="97489"/>
                  </a:lnTo>
                </a:path>
                <a:path w="73660" h="97789">
                  <a:moveTo>
                    <a:pt x="0" y="97489"/>
                  </a:moveTo>
                  <a:lnTo>
                    <a:pt x="36558" y="0"/>
                  </a:lnTo>
                  <a:lnTo>
                    <a:pt x="73116" y="97489"/>
                  </a:lnTo>
                </a:path>
              </a:pathLst>
            </a:custGeom>
            <a:ln w="24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4"/>
          <p:cNvSpPr txBox="1">
            <a:spLocks/>
          </p:cNvSpPr>
          <p:nvPr/>
        </p:nvSpPr>
        <p:spPr>
          <a:xfrm>
            <a:off x="228600" y="4843936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389-C399-4CA8-B9C4-9E7DEC89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C804D-DF6B-4953-AE18-3E50DA79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7315200" cy="4097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2937"/>
            <a:ext cx="896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 </a:t>
            </a:r>
            <a:r>
              <a:rPr lang="en-US" sz="1400" dirty="0">
                <a:hlinkClick r:id="rId3"/>
              </a:rPr>
              <a:t>https://lena-voita.github.io/nlp_course/seq2seq_and_attention.html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96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B937-ADD6-46DF-8CCE-EAC0EDDB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Attention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3140F-D0E4-444C-A6C9-25EF2694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66750"/>
            <a:ext cx="6705600" cy="40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2937"/>
            <a:ext cx="896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 </a:t>
            </a:r>
            <a:r>
              <a:rPr lang="en-US" sz="1400" dirty="0">
                <a:hlinkClick r:id="rId3"/>
              </a:rPr>
              <a:t>https://lena-voita.github.io/nlp_course/seq2seq_and_attention.html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89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B6B6-5199-4F8D-AF7E-B1CDA603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430887"/>
          </a:xfrm>
        </p:spPr>
        <p:txBody>
          <a:bodyPr/>
          <a:lstStyle/>
          <a:p>
            <a:r>
              <a:rPr lang="en-US" dirty="0"/>
              <a:t>Ways to Calculate Attention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558B9-7D39-48B1-B4FA-81E4823C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1600200" cy="1105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4062E-8224-4012-997E-15A7F944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3" y="2238973"/>
            <a:ext cx="1403388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E012C-0C31-4D52-994B-BA1BC986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1973"/>
            <a:ext cx="2341033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99B0F-7096-48B3-B3AB-891AF51D6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971550"/>
            <a:ext cx="1183401" cy="990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CAF6EE-6CB5-48F5-B4EA-41138ADD9AD8}"/>
              </a:ext>
            </a:extLst>
          </p:cNvPr>
          <p:cNvSpPr txBox="1"/>
          <p:nvPr/>
        </p:nvSpPr>
        <p:spPr>
          <a:xfrm>
            <a:off x="2341033" y="1151955"/>
            <a:ext cx="5791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dot-product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- the simplest method</a:t>
            </a:r>
          </a:p>
          <a:p>
            <a:pPr algn="just"/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bilinear function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(aka "Luong attention") - used in the paper </a:t>
            </a:r>
            <a:r>
              <a:rPr lang="en-US" b="0" i="0" u="none" strike="noStrike" dirty="0">
                <a:solidFill>
                  <a:srgbClr val="1756A9"/>
                </a:solidFill>
                <a:effectLst/>
                <a:latin typeface="Helvetica" panose="020B0604020202020204" pitchFamily="34" charset="0"/>
                <a:hlinkClick r:id="rId6"/>
              </a:rPr>
              <a:t>Effective Approaches to Attention-based Neural Machine Translation</a:t>
            </a:r>
            <a:endParaRPr lang="en-US" u="none" strike="noStrike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multi-layer perceptron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(aka "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Bahdanau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attention") - the method proposed in the </a:t>
            </a:r>
            <a:r>
              <a:rPr lang="en-US" b="0" i="0" u="none" strike="noStrike" dirty="0">
                <a:solidFill>
                  <a:srgbClr val="1756A9"/>
                </a:solidFill>
                <a:effectLst/>
                <a:latin typeface="Helvetica" panose="020B0604020202020204" pitchFamily="34" charset="0"/>
                <a:hlinkClick r:id="rId7"/>
              </a:rPr>
              <a:t>original paper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82655"/>
            <a:ext cx="896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 </a:t>
            </a:r>
            <a:r>
              <a:rPr lang="en-US" sz="1400" dirty="0">
                <a:hlinkClick r:id="rId8"/>
              </a:rPr>
              <a:t>https://lena-voita.github.io/nlp_course/seq2seq_and_attention.html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08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FDF2-E153-4087-8416-6EDC1242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861774"/>
          </a:xfrm>
        </p:spPr>
        <p:txBody>
          <a:bodyPr/>
          <a:lstStyle/>
          <a:p>
            <a:r>
              <a:rPr lang="en-US" b="0" i="0" u="sng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Bahdanau</a:t>
            </a:r>
            <a:r>
              <a:rPr lang="en-US" b="0" i="0" u="sng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Model</a:t>
            </a:r>
            <a:b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00C7A-D025-4A5F-A043-5C55DD15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7763223" cy="3855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2937"/>
            <a:ext cx="896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source </a:t>
            </a:r>
            <a:r>
              <a:rPr lang="en-US" sz="1400" dirty="0">
                <a:hlinkClick r:id="rId3"/>
              </a:rPr>
              <a:t>https://lena-voita.github.io/nlp_course/seq2seq_and_attention.html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9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B72F-9468-49F8-BEC2-C21C123A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14300"/>
            <a:ext cx="8432800" cy="861774"/>
          </a:xfrm>
        </p:spPr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Attention Learns (Nearly) Alignment</a:t>
            </a:r>
            <a:b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8E1A6-40AA-4E87-9EAD-9D2CFC30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1550"/>
            <a:ext cx="7391400" cy="36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599" y="173336"/>
            <a:ext cx="2520791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Attention is</a:t>
            </a:r>
            <a:r>
              <a:rPr sz="2400" spc="-53" dirty="0"/>
              <a:t> </a:t>
            </a:r>
            <a:r>
              <a:rPr sz="2400" dirty="0">
                <a:solidFill>
                  <a:srgbClr val="00B050"/>
                </a:solidFill>
              </a:rPr>
              <a:t>great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819150"/>
            <a:ext cx="8229600" cy="1191832"/>
          </a:xfrm>
          <a:prstGeom prst="rect">
            <a:avLst/>
          </a:prstGeom>
        </p:spPr>
        <p:txBody>
          <a:bodyPr vert="horz" wrap="square" lIns="0" tIns="69056" rIns="0" bIns="0" rtlCol="0">
            <a:spAutoFit/>
          </a:bodyPr>
          <a:lstStyle/>
          <a:p>
            <a:pPr marL="257175" indent="-247650">
              <a:spcBef>
                <a:spcPts val="544"/>
              </a:spcBef>
              <a:buClr>
                <a:srgbClr val="CC0000"/>
              </a:buClr>
              <a:buFont typeface="Times New Roman"/>
              <a:buChar char="•"/>
              <a:tabLst>
                <a:tab pos="256699" algn="l"/>
                <a:tab pos="257175" algn="l"/>
              </a:tabLst>
            </a:pPr>
            <a:r>
              <a:rPr sz="1725" dirty="0">
                <a:latin typeface="Trebuchet MS"/>
                <a:cs typeface="Trebuchet MS"/>
              </a:rPr>
              <a:t>Attention significantly </a:t>
            </a:r>
            <a:r>
              <a:rPr sz="1725" spc="-4" dirty="0">
                <a:solidFill>
                  <a:srgbClr val="00B050"/>
                </a:solidFill>
                <a:latin typeface="Trebuchet MS"/>
                <a:cs typeface="Trebuchet MS"/>
              </a:rPr>
              <a:t>improves </a:t>
            </a:r>
            <a:r>
              <a:rPr sz="1725" dirty="0">
                <a:solidFill>
                  <a:srgbClr val="00B050"/>
                </a:solidFill>
                <a:latin typeface="Trebuchet MS"/>
                <a:cs typeface="Trebuchet MS"/>
              </a:rPr>
              <a:t>NMT</a:t>
            </a:r>
            <a:r>
              <a:rPr sz="1725" spc="-4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solidFill>
                  <a:srgbClr val="00B050"/>
                </a:solidFill>
                <a:latin typeface="Trebuchet MS"/>
                <a:cs typeface="Trebuchet MS"/>
              </a:rPr>
              <a:t>performance</a:t>
            </a:r>
            <a:endParaRPr sz="1725" dirty="0">
              <a:latin typeface="Trebuchet MS"/>
              <a:cs typeface="Trebuchet MS"/>
            </a:endParaRPr>
          </a:p>
          <a:p>
            <a:pPr marL="514350" marR="524351" lvl="1" indent="-161925">
              <a:lnSpc>
                <a:spcPts val="1650"/>
              </a:lnSpc>
              <a:spcBef>
                <a:spcPts val="510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sz="1425" spc="-23" dirty="0">
                <a:latin typeface="Trebuchet MS"/>
                <a:cs typeface="Trebuchet MS"/>
              </a:rPr>
              <a:t>It’s </a:t>
            </a:r>
            <a:r>
              <a:rPr sz="1425" spc="4" dirty="0">
                <a:latin typeface="Trebuchet MS"/>
                <a:cs typeface="Trebuchet MS"/>
              </a:rPr>
              <a:t>very </a:t>
            </a:r>
            <a:r>
              <a:rPr sz="1425" dirty="0">
                <a:latin typeface="Trebuchet MS"/>
                <a:cs typeface="Trebuchet MS"/>
              </a:rPr>
              <a:t>useful </a:t>
            </a:r>
            <a:r>
              <a:rPr sz="1425" spc="4" dirty="0">
                <a:latin typeface="Trebuchet MS"/>
                <a:cs typeface="Trebuchet MS"/>
              </a:rPr>
              <a:t>to allow decoder to focus on certain parts of </a:t>
            </a:r>
            <a:r>
              <a:rPr sz="1425" dirty="0">
                <a:latin typeface="Trebuchet MS"/>
                <a:cs typeface="Trebuchet MS"/>
              </a:rPr>
              <a:t>the  </a:t>
            </a:r>
            <a:r>
              <a:rPr sz="1425" spc="4" dirty="0">
                <a:latin typeface="Trebuchet MS"/>
                <a:cs typeface="Trebuchet MS"/>
              </a:rPr>
              <a:t>source</a:t>
            </a:r>
            <a:endParaRPr sz="1425" dirty="0">
              <a:latin typeface="Trebuchet MS"/>
              <a:cs typeface="Trebuchet MS"/>
            </a:endParaRPr>
          </a:p>
          <a:p>
            <a:pPr marL="257175" indent="-247650">
              <a:spcBef>
                <a:spcPts val="344"/>
              </a:spcBef>
              <a:buClr>
                <a:srgbClr val="CC0000"/>
              </a:buClr>
              <a:buFont typeface="Times New Roman"/>
              <a:buChar char="•"/>
              <a:tabLst>
                <a:tab pos="256699" algn="l"/>
                <a:tab pos="257175" algn="l"/>
              </a:tabLst>
            </a:pPr>
            <a:r>
              <a:rPr sz="1725" dirty="0">
                <a:latin typeface="Trebuchet MS"/>
                <a:cs typeface="Trebuchet MS"/>
              </a:rPr>
              <a:t>Attention </a:t>
            </a:r>
            <a:r>
              <a:rPr sz="1725" dirty="0">
                <a:solidFill>
                  <a:srgbClr val="00B050"/>
                </a:solidFill>
                <a:latin typeface="Trebuchet MS"/>
                <a:cs typeface="Trebuchet MS"/>
              </a:rPr>
              <a:t>solves the </a:t>
            </a:r>
            <a:r>
              <a:rPr sz="1725" spc="-4" dirty="0">
                <a:solidFill>
                  <a:srgbClr val="00B050"/>
                </a:solidFill>
                <a:latin typeface="Trebuchet MS"/>
                <a:cs typeface="Trebuchet MS"/>
              </a:rPr>
              <a:t>bottleneck</a:t>
            </a:r>
            <a:r>
              <a:rPr sz="1725" spc="-8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725" spc="-4" dirty="0">
                <a:solidFill>
                  <a:srgbClr val="00B050"/>
                </a:solidFill>
                <a:latin typeface="Trebuchet MS"/>
                <a:cs typeface="Trebuchet MS"/>
              </a:rPr>
              <a:t>problem</a:t>
            </a:r>
            <a:endParaRPr sz="1725" dirty="0">
              <a:latin typeface="Trebuchet MS"/>
              <a:cs typeface="Trebuchet MS"/>
            </a:endParaRP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sz="1425" spc="4" dirty="0">
                <a:latin typeface="Trebuchet MS"/>
                <a:cs typeface="Trebuchet MS"/>
              </a:rPr>
              <a:t>Attention allows decoder to look directly at source; bypass</a:t>
            </a:r>
            <a:r>
              <a:rPr sz="1425" spc="30" dirty="0">
                <a:latin typeface="Trebuchet MS"/>
                <a:cs typeface="Trebuchet MS"/>
              </a:rPr>
              <a:t> </a:t>
            </a:r>
            <a:r>
              <a:rPr sz="1425" spc="4" dirty="0">
                <a:latin typeface="Trebuchet MS"/>
                <a:cs typeface="Trebuchet MS"/>
              </a:rPr>
              <a:t>bottleneck</a:t>
            </a:r>
            <a:endParaRPr lang="en-US" sz="14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240571"/>
            <a:ext cx="96203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172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2202180"/>
            <a:ext cx="7848600" cy="2508860"/>
          </a:xfrm>
          <a:prstGeom prst="rect">
            <a:avLst/>
          </a:prstGeom>
        </p:spPr>
        <p:txBody>
          <a:bodyPr vert="horz" wrap="square" lIns="0" tIns="57626" rIns="0" bIns="0" rtlCol="0">
            <a:spAutoFit/>
          </a:bodyPr>
          <a:lstStyle/>
          <a:p>
            <a:pPr marL="257175">
              <a:spcBef>
                <a:spcPts val="454"/>
              </a:spcBef>
            </a:pPr>
            <a:r>
              <a:rPr lang="en-US" sz="1725" dirty="0">
                <a:latin typeface="Trebuchet MS"/>
                <a:cs typeface="Trebuchet MS"/>
              </a:rPr>
              <a:t>Attention </a:t>
            </a:r>
            <a:r>
              <a:rPr lang="en-US" sz="1725" spc="-4" dirty="0">
                <a:solidFill>
                  <a:srgbClr val="00B050"/>
                </a:solidFill>
                <a:latin typeface="Trebuchet MS"/>
                <a:cs typeface="Trebuchet MS"/>
              </a:rPr>
              <a:t>helps </a:t>
            </a:r>
            <a:r>
              <a:rPr lang="en-US" sz="1725" dirty="0">
                <a:solidFill>
                  <a:srgbClr val="00B050"/>
                </a:solidFill>
                <a:latin typeface="Trebuchet MS"/>
                <a:cs typeface="Trebuchet MS"/>
              </a:rPr>
              <a:t>with vanishing gradient</a:t>
            </a:r>
            <a:r>
              <a:rPr lang="en-US" sz="1725" spc="-41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lang="en-US" sz="1725" dirty="0">
                <a:solidFill>
                  <a:srgbClr val="00B050"/>
                </a:solidFill>
                <a:latin typeface="Trebuchet MS"/>
                <a:cs typeface="Trebuchet MS"/>
              </a:rPr>
              <a:t>problem</a:t>
            </a:r>
            <a:endParaRPr lang="en-US" sz="1725" dirty="0">
              <a:latin typeface="Trebuchet MS"/>
              <a:cs typeface="Trebuchet MS"/>
            </a:endParaRPr>
          </a:p>
          <a:p>
            <a:pPr marL="514350" indent="-161925">
              <a:spcBef>
                <a:spcPts val="330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lang="en-US" sz="1425" spc="-4" dirty="0">
                <a:latin typeface="Trebuchet MS"/>
                <a:cs typeface="Trebuchet MS"/>
              </a:rPr>
              <a:t>Provides </a:t>
            </a:r>
            <a:r>
              <a:rPr lang="en-US" sz="1425" spc="4" dirty="0">
                <a:latin typeface="Trebuchet MS"/>
                <a:cs typeface="Trebuchet MS"/>
              </a:rPr>
              <a:t>shortcut to faraway</a:t>
            </a:r>
            <a:r>
              <a:rPr lang="en-US" sz="1425" spc="8" dirty="0">
                <a:latin typeface="Trebuchet MS"/>
                <a:cs typeface="Trebuchet MS"/>
              </a:rPr>
              <a:t> </a:t>
            </a:r>
            <a:r>
              <a:rPr lang="en-US" sz="1425" spc="4" dirty="0">
                <a:latin typeface="Trebuchet MS"/>
                <a:cs typeface="Trebuchet MS"/>
              </a:rPr>
              <a:t>states</a:t>
            </a:r>
          </a:p>
          <a:p>
            <a:pPr marL="352425">
              <a:spcBef>
                <a:spcPts val="330"/>
              </a:spcBef>
              <a:buClr>
                <a:srgbClr val="3A87FF"/>
              </a:buClr>
              <a:tabLst>
                <a:tab pos="513874" algn="l"/>
                <a:tab pos="514350" algn="l"/>
              </a:tabLst>
            </a:pPr>
            <a:endParaRPr lang="en-US" sz="1425" dirty="0">
              <a:latin typeface="Trebuchet MS"/>
              <a:cs typeface="Trebuchet MS"/>
            </a:endParaRPr>
          </a:p>
          <a:p>
            <a:pPr marL="257175" indent="-247650">
              <a:spcBef>
                <a:spcPts val="390"/>
              </a:spcBef>
              <a:buClr>
                <a:srgbClr val="CC0000"/>
              </a:buClr>
              <a:buFont typeface="Times New Roman"/>
              <a:buChar char="•"/>
              <a:tabLst>
                <a:tab pos="256699" algn="l"/>
                <a:tab pos="257175" algn="l"/>
              </a:tabLst>
            </a:pPr>
            <a:r>
              <a:rPr lang="en-US" sz="1725" dirty="0">
                <a:latin typeface="Trebuchet MS"/>
                <a:cs typeface="Trebuchet MS"/>
              </a:rPr>
              <a:t>Attention </a:t>
            </a:r>
            <a:r>
              <a:rPr lang="en-US" sz="1725" spc="-4" dirty="0">
                <a:latin typeface="Trebuchet MS"/>
                <a:cs typeface="Trebuchet MS"/>
              </a:rPr>
              <a:t>provides </a:t>
            </a:r>
            <a:r>
              <a:rPr lang="en-US" sz="1725" dirty="0">
                <a:solidFill>
                  <a:srgbClr val="00B050"/>
                </a:solidFill>
                <a:latin typeface="Trebuchet MS"/>
                <a:cs typeface="Trebuchet MS"/>
              </a:rPr>
              <a:t>some</a:t>
            </a:r>
            <a:r>
              <a:rPr lang="en-US" sz="1725" spc="-11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lang="en-US" sz="1725" dirty="0">
                <a:solidFill>
                  <a:srgbClr val="00B050"/>
                </a:solidFill>
                <a:latin typeface="Trebuchet MS"/>
                <a:cs typeface="Trebuchet MS"/>
              </a:rPr>
              <a:t>interpretability</a:t>
            </a:r>
            <a:endParaRPr lang="en-US" sz="1725" dirty="0">
              <a:latin typeface="Trebuchet MS"/>
              <a:cs typeface="Trebuchet MS"/>
            </a:endParaRP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lang="en-US" sz="1425" spc="8" dirty="0">
                <a:latin typeface="Trebuchet MS"/>
                <a:cs typeface="Trebuchet MS"/>
              </a:rPr>
              <a:t>By </a:t>
            </a:r>
            <a:r>
              <a:rPr lang="en-US" sz="1425" spc="4" dirty="0">
                <a:latin typeface="Trebuchet MS"/>
                <a:cs typeface="Trebuchet MS"/>
              </a:rPr>
              <a:t>inspecting attention distribution, </a:t>
            </a:r>
            <a:r>
              <a:rPr lang="en-US" sz="1425" spc="8" dirty="0">
                <a:latin typeface="Trebuchet MS"/>
                <a:cs typeface="Trebuchet MS"/>
              </a:rPr>
              <a:t>we can</a:t>
            </a:r>
            <a:r>
              <a:rPr lang="en-US" sz="1425" dirty="0">
                <a:latin typeface="Trebuchet MS"/>
                <a:cs typeface="Trebuchet MS"/>
              </a:rPr>
              <a:t> </a:t>
            </a:r>
            <a:r>
              <a:rPr lang="en-US" sz="1425" spc="8" dirty="0">
                <a:latin typeface="Trebuchet MS"/>
                <a:cs typeface="Trebuchet MS"/>
              </a:rPr>
              <a:t>see </a:t>
            </a:r>
            <a:r>
              <a:rPr lang="en-US" sz="1425" spc="4" dirty="0">
                <a:latin typeface="Trebuchet MS"/>
                <a:cs typeface="Trebuchet MS"/>
              </a:rPr>
              <a:t>what the decoder was focusing </a:t>
            </a:r>
            <a:r>
              <a:rPr lang="en-US" sz="1425" spc="8" dirty="0">
                <a:latin typeface="Trebuchet MS"/>
                <a:cs typeface="Trebuchet MS"/>
              </a:rPr>
              <a:t>on</a:t>
            </a: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lang="en-US" sz="1425" spc="-26" dirty="0">
                <a:latin typeface="Trebuchet MS"/>
                <a:cs typeface="Trebuchet MS"/>
              </a:rPr>
              <a:t>We </a:t>
            </a:r>
            <a:r>
              <a:rPr lang="en-US" sz="1425" spc="4" dirty="0">
                <a:latin typeface="Trebuchet MS"/>
                <a:cs typeface="Trebuchet MS"/>
              </a:rPr>
              <a:t>get (soft) </a:t>
            </a:r>
            <a:r>
              <a:rPr lang="en-US" sz="1425" spc="4" dirty="0">
                <a:solidFill>
                  <a:srgbClr val="00B050"/>
                </a:solidFill>
                <a:latin typeface="Trebuchet MS"/>
                <a:cs typeface="Trebuchet MS"/>
              </a:rPr>
              <a:t>alignment for</a:t>
            </a:r>
            <a:r>
              <a:rPr lang="en-US" sz="1425" spc="26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lang="en-US" sz="1425" spc="4" dirty="0">
                <a:solidFill>
                  <a:srgbClr val="00B050"/>
                </a:solidFill>
                <a:latin typeface="Trebuchet MS"/>
                <a:cs typeface="Trebuchet MS"/>
              </a:rPr>
              <a:t>free</a:t>
            </a:r>
            <a:r>
              <a:rPr lang="en-US" sz="1425" spc="4" dirty="0">
                <a:latin typeface="Trebuchet MS"/>
                <a:cs typeface="Trebuchet MS"/>
              </a:rPr>
              <a:t>!</a:t>
            </a: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lang="en-US" sz="1425" spc="4" dirty="0">
                <a:latin typeface="Trebuchet MS"/>
                <a:cs typeface="Trebuchet MS"/>
              </a:rPr>
              <a:t>This is cool because </a:t>
            </a:r>
            <a:r>
              <a:rPr lang="en-US" sz="1425" spc="8" dirty="0">
                <a:latin typeface="Trebuchet MS"/>
                <a:cs typeface="Trebuchet MS"/>
              </a:rPr>
              <a:t>we </a:t>
            </a:r>
            <a:r>
              <a:rPr lang="en-US" sz="1425" spc="4" dirty="0">
                <a:latin typeface="Trebuchet MS"/>
                <a:cs typeface="Trebuchet MS"/>
              </a:rPr>
              <a:t>never explicitly trained  </a:t>
            </a:r>
            <a:r>
              <a:rPr lang="en-US" sz="1425" spc="8" dirty="0">
                <a:latin typeface="Trebuchet MS"/>
                <a:cs typeface="Trebuchet MS"/>
              </a:rPr>
              <a:t>an </a:t>
            </a:r>
            <a:r>
              <a:rPr lang="en-US" sz="1425" spc="4" dirty="0">
                <a:latin typeface="Trebuchet MS"/>
                <a:cs typeface="Trebuchet MS"/>
              </a:rPr>
              <a:t>alignment</a:t>
            </a:r>
            <a:r>
              <a:rPr lang="en-US" sz="1425" spc="-4" dirty="0">
                <a:latin typeface="Trebuchet MS"/>
                <a:cs typeface="Trebuchet MS"/>
              </a:rPr>
              <a:t> </a:t>
            </a:r>
            <a:r>
              <a:rPr lang="en-US" sz="1425" spc="8" dirty="0">
                <a:latin typeface="Trebuchet MS"/>
                <a:cs typeface="Trebuchet MS"/>
              </a:rPr>
              <a:t>system</a:t>
            </a: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r>
              <a:rPr lang="en-US" sz="1425" spc="8" dirty="0">
                <a:latin typeface="Trebuchet MS"/>
                <a:cs typeface="Trebuchet MS"/>
              </a:rPr>
              <a:t>The </a:t>
            </a:r>
            <a:r>
              <a:rPr lang="en-US" sz="1425" spc="4" dirty="0">
                <a:latin typeface="Trebuchet MS"/>
                <a:cs typeface="Trebuchet MS"/>
              </a:rPr>
              <a:t>network just learned alignment by</a:t>
            </a:r>
            <a:r>
              <a:rPr lang="en-US" sz="1425" spc="19" dirty="0">
                <a:latin typeface="Trebuchet MS"/>
                <a:cs typeface="Trebuchet MS"/>
              </a:rPr>
              <a:t> </a:t>
            </a:r>
            <a:r>
              <a:rPr lang="en-US" sz="1425" spc="4" dirty="0">
                <a:latin typeface="Trebuchet MS"/>
                <a:cs typeface="Trebuchet MS"/>
              </a:rPr>
              <a:t>itself</a:t>
            </a:r>
            <a:endParaRPr lang="en-US" sz="1425" dirty="0">
              <a:latin typeface="Trebuchet MS"/>
              <a:cs typeface="Trebuchet MS"/>
            </a:endParaRPr>
          </a:p>
          <a:p>
            <a:pPr marL="514350" lvl="1" indent="-161925">
              <a:spcBef>
                <a:spcPts val="405"/>
              </a:spcBef>
              <a:buClr>
                <a:srgbClr val="3A87FF"/>
              </a:buClr>
              <a:buFont typeface="Times New Roman"/>
              <a:buChar char="•"/>
              <a:tabLst>
                <a:tab pos="513874" algn="l"/>
                <a:tab pos="514350" algn="l"/>
              </a:tabLst>
            </a:pPr>
            <a:endParaRPr lang="en-US" sz="1425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300" y="3306227"/>
            <a:ext cx="4076224" cy="268824"/>
          </a:xfrm>
          <a:prstGeom prst="rect">
            <a:avLst/>
          </a:prstGeom>
        </p:spPr>
        <p:txBody>
          <a:bodyPr vert="horz" wrap="square" lIns="0" tIns="49054" rIns="0" bIns="0" rtlCol="0">
            <a:spAutoFit/>
          </a:bodyPr>
          <a:lstStyle/>
          <a:p>
            <a:pPr marL="171450">
              <a:spcBef>
                <a:spcPts val="386"/>
              </a:spcBef>
            </a:pPr>
            <a:endParaRPr lang="en-US" sz="1425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78155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Source : </a:t>
            </a:r>
            <a:r>
              <a:rPr lang="en-US" sz="1200" dirty="0">
                <a:hlinkClick r:id="rId2"/>
              </a:rPr>
              <a:t>http://web.stanford.edu/class/cs224n/slides/cs224n-2020-lecture08-nmt.pdf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78952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Attention</a:t>
            </a:r>
            <a:r>
              <a:rPr sz="2800" spc="-50" dirty="0"/>
              <a:t> </a:t>
            </a:r>
            <a:r>
              <a:rPr lang="en-US" sz="2800" spc="-5" dirty="0"/>
              <a:t>general Deep Learning Technique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736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attention </a:t>
            </a:r>
            <a:r>
              <a:rPr sz="2400" dirty="0">
                <a:latin typeface="Arial"/>
                <a:cs typeface="Arial"/>
              </a:rPr>
              <a:t>layer </a:t>
            </a:r>
            <a:r>
              <a:rPr sz="2400" spc="-5" dirty="0">
                <a:latin typeface="Arial"/>
                <a:cs typeface="Arial"/>
              </a:rPr>
              <a:t>explicitly </a:t>
            </a:r>
            <a:r>
              <a:rPr sz="2400" dirty="0">
                <a:latin typeface="Arial"/>
                <a:cs typeface="Arial"/>
              </a:rPr>
              <a:t>select </a:t>
            </a:r>
            <a:r>
              <a:rPr sz="2400" spc="-5" dirty="0">
                <a:latin typeface="Arial"/>
                <a:cs typeface="Arial"/>
              </a:rPr>
              <a:t>related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935" y="2338715"/>
            <a:ext cx="3774440" cy="1889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378460" indent="-342900">
              <a:lnSpc>
                <a:spcPts val="2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Its </a:t>
            </a:r>
            <a:r>
              <a:rPr sz="2400" dirty="0">
                <a:latin typeface="Arial"/>
                <a:cs typeface="Arial"/>
              </a:rPr>
              <a:t>memory </a:t>
            </a:r>
            <a:r>
              <a:rPr sz="2400" spc="-5" dirty="0">
                <a:latin typeface="Arial"/>
                <a:cs typeface="Arial"/>
              </a:rPr>
              <a:t>consists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  key-value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pairs</a:t>
            </a:r>
          </a:p>
          <a:p>
            <a:pPr marL="355600" marR="5080" indent="-342900">
              <a:lnSpc>
                <a:spcPts val="28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 output </a:t>
            </a:r>
            <a:r>
              <a:rPr sz="2400" dirty="0">
                <a:latin typeface="Arial"/>
                <a:cs typeface="Arial"/>
              </a:rPr>
              <a:t>will be close  </a:t>
            </a:r>
            <a:r>
              <a:rPr sz="2400" spc="-5" dirty="0">
                <a:latin typeface="Arial"/>
                <a:cs typeface="Arial"/>
              </a:rPr>
              <a:t>to the </a:t>
            </a:r>
            <a:r>
              <a:rPr sz="2400" dirty="0">
                <a:latin typeface="Arial"/>
                <a:cs typeface="Arial"/>
              </a:rPr>
              <a:t>values whose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keys  are similar </a:t>
            </a:r>
            <a:r>
              <a:rPr sz="2400" spc="-5" dirty="0">
                <a:latin typeface="Arial"/>
                <a:cs typeface="Arial"/>
              </a:rPr>
              <a:t>to 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query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1E5E76-963E-49B7-89EF-13074A3C6DE2}"/>
              </a:ext>
            </a:extLst>
          </p:cNvPr>
          <p:cNvGrpSpPr/>
          <p:nvPr/>
        </p:nvGrpSpPr>
        <p:grpSpPr>
          <a:xfrm>
            <a:off x="5029200" y="2114550"/>
            <a:ext cx="3188195" cy="2371200"/>
            <a:chOff x="5115390" y="1636390"/>
            <a:chExt cx="3188195" cy="2371200"/>
          </a:xfrm>
        </p:grpSpPr>
        <p:grpSp>
          <p:nvGrpSpPr>
            <p:cNvPr id="5" name="object 5"/>
            <p:cNvGrpSpPr/>
            <p:nvPr/>
          </p:nvGrpSpPr>
          <p:grpSpPr>
            <a:xfrm>
              <a:off x="5115390" y="1948920"/>
              <a:ext cx="2651760" cy="2058670"/>
              <a:chOff x="5115390" y="1948920"/>
              <a:chExt cx="2651760" cy="2058670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5124281" y="1957809"/>
                <a:ext cx="2145665" cy="2040889"/>
              </a:xfrm>
              <a:custGeom>
                <a:avLst/>
                <a:gdLst/>
                <a:ahLst/>
                <a:cxnLst/>
                <a:rect l="l" t="t" r="r" b="b"/>
                <a:pathLst>
                  <a:path w="2145665" h="2040889">
                    <a:moveTo>
                      <a:pt x="2005806" y="0"/>
                    </a:moveTo>
                    <a:lnTo>
                      <a:pt x="139533" y="0"/>
                    </a:lnTo>
                    <a:lnTo>
                      <a:pt x="95430" y="7113"/>
                    </a:lnTo>
                    <a:lnTo>
                      <a:pt x="57126" y="26921"/>
                    </a:lnTo>
                    <a:lnTo>
                      <a:pt x="26921" y="57127"/>
                    </a:lnTo>
                    <a:lnTo>
                      <a:pt x="7113" y="95430"/>
                    </a:lnTo>
                    <a:lnTo>
                      <a:pt x="0" y="139534"/>
                    </a:lnTo>
                    <a:lnTo>
                      <a:pt x="0" y="1901156"/>
                    </a:lnTo>
                    <a:lnTo>
                      <a:pt x="7113" y="1945260"/>
                    </a:lnTo>
                    <a:lnTo>
                      <a:pt x="26921" y="1983563"/>
                    </a:lnTo>
                    <a:lnTo>
                      <a:pt x="57126" y="2013768"/>
                    </a:lnTo>
                    <a:lnTo>
                      <a:pt x="95430" y="2033577"/>
                    </a:lnTo>
                    <a:lnTo>
                      <a:pt x="139533" y="2040690"/>
                    </a:lnTo>
                    <a:lnTo>
                      <a:pt x="2005806" y="2040690"/>
                    </a:lnTo>
                    <a:lnTo>
                      <a:pt x="2049910" y="2033577"/>
                    </a:lnTo>
                    <a:lnTo>
                      <a:pt x="2088214" y="2013768"/>
                    </a:lnTo>
                    <a:lnTo>
                      <a:pt x="2118419" y="1983563"/>
                    </a:lnTo>
                    <a:lnTo>
                      <a:pt x="2138227" y="1945260"/>
                    </a:lnTo>
                    <a:lnTo>
                      <a:pt x="2145341" y="1901156"/>
                    </a:lnTo>
                    <a:lnTo>
                      <a:pt x="2145341" y="139534"/>
                    </a:lnTo>
                    <a:lnTo>
                      <a:pt x="2138227" y="95430"/>
                    </a:lnTo>
                    <a:lnTo>
                      <a:pt x="2118419" y="57127"/>
                    </a:lnTo>
                    <a:lnTo>
                      <a:pt x="2088214" y="26921"/>
                    </a:lnTo>
                    <a:lnTo>
                      <a:pt x="2049910" y="7113"/>
                    </a:lnTo>
                    <a:lnTo>
                      <a:pt x="2005806" y="0"/>
                    </a:lnTo>
                    <a:close/>
                  </a:path>
                </a:pathLst>
              </a:custGeom>
              <a:solidFill>
                <a:srgbClr val="F3F1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5124280" y="1957810"/>
                <a:ext cx="2145665" cy="2040889"/>
              </a:xfrm>
              <a:custGeom>
                <a:avLst/>
                <a:gdLst/>
                <a:ahLst/>
                <a:cxnLst/>
                <a:rect l="l" t="t" r="r" b="b"/>
                <a:pathLst>
                  <a:path w="2145665" h="2040889">
                    <a:moveTo>
                      <a:pt x="139534" y="0"/>
                    </a:moveTo>
                    <a:lnTo>
                      <a:pt x="2005806" y="0"/>
                    </a:lnTo>
                    <a:lnTo>
                      <a:pt x="2049910" y="7113"/>
                    </a:lnTo>
                    <a:lnTo>
                      <a:pt x="2088214" y="26921"/>
                    </a:lnTo>
                    <a:lnTo>
                      <a:pt x="2118419" y="57127"/>
                    </a:lnTo>
                    <a:lnTo>
                      <a:pt x="2138227" y="95430"/>
                    </a:lnTo>
                    <a:lnTo>
                      <a:pt x="2145341" y="139534"/>
                    </a:lnTo>
                    <a:lnTo>
                      <a:pt x="2145341" y="1901156"/>
                    </a:lnTo>
                    <a:lnTo>
                      <a:pt x="2138227" y="1945259"/>
                    </a:lnTo>
                    <a:lnTo>
                      <a:pt x="2118419" y="1983563"/>
                    </a:lnTo>
                    <a:lnTo>
                      <a:pt x="2088214" y="2013768"/>
                    </a:lnTo>
                    <a:lnTo>
                      <a:pt x="2049910" y="2033577"/>
                    </a:lnTo>
                    <a:lnTo>
                      <a:pt x="2005806" y="2040690"/>
                    </a:lnTo>
                    <a:lnTo>
                      <a:pt x="139534" y="2040690"/>
                    </a:lnTo>
                    <a:lnTo>
                      <a:pt x="95430" y="2033577"/>
                    </a:lnTo>
                    <a:lnTo>
                      <a:pt x="57127" y="2013768"/>
                    </a:lnTo>
                    <a:lnTo>
                      <a:pt x="26922" y="1983563"/>
                    </a:lnTo>
                    <a:lnTo>
                      <a:pt x="7113" y="1945259"/>
                    </a:lnTo>
                    <a:lnTo>
                      <a:pt x="0" y="1901156"/>
                    </a:lnTo>
                    <a:lnTo>
                      <a:pt x="0" y="139534"/>
                    </a:lnTo>
                    <a:lnTo>
                      <a:pt x="7113" y="95430"/>
                    </a:lnTo>
                    <a:lnTo>
                      <a:pt x="26922" y="57127"/>
                    </a:lnTo>
                    <a:lnTo>
                      <a:pt x="57127" y="26921"/>
                    </a:lnTo>
                    <a:lnTo>
                      <a:pt x="95430" y="7113"/>
                    </a:lnTo>
                    <a:lnTo>
                      <a:pt x="139534" y="0"/>
                    </a:lnTo>
                    <a:close/>
                  </a:path>
                </a:pathLst>
              </a:custGeom>
              <a:ln w="17441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5839394" y="3388037"/>
                <a:ext cx="279400" cy="45402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454025">
                    <a:moveTo>
                      <a:pt x="0" y="0"/>
                    </a:moveTo>
                    <a:lnTo>
                      <a:pt x="279069" y="0"/>
                    </a:lnTo>
                    <a:lnTo>
                      <a:pt x="279069" y="453486"/>
                    </a:lnTo>
                    <a:lnTo>
                      <a:pt x="0" y="4534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5839394" y="3255480"/>
                <a:ext cx="279400" cy="58610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86104">
                    <a:moveTo>
                      <a:pt x="0" y="132557"/>
                    </a:moveTo>
                    <a:lnTo>
                      <a:pt x="279068" y="132557"/>
                    </a:lnTo>
                    <a:lnTo>
                      <a:pt x="279068" y="586044"/>
                    </a:lnTo>
                    <a:lnTo>
                      <a:pt x="0" y="586044"/>
                    </a:lnTo>
                    <a:lnTo>
                      <a:pt x="0" y="132557"/>
                    </a:lnTo>
                    <a:close/>
                  </a:path>
                  <a:path w="279400" h="586104">
                    <a:moveTo>
                      <a:pt x="139534" y="130813"/>
                    </a:moveTo>
                    <a:lnTo>
                      <a:pt x="139534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5952766" y="3185712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26162" y="0"/>
                    </a:moveTo>
                    <a:lnTo>
                      <a:pt x="26162" y="69767"/>
                    </a:lnTo>
                  </a:path>
                  <a:path w="52704" h="69850">
                    <a:moveTo>
                      <a:pt x="0" y="69767"/>
                    </a:moveTo>
                    <a:lnTo>
                      <a:pt x="26162" y="0"/>
                    </a:lnTo>
                    <a:lnTo>
                      <a:pt x="52325" y="69767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5839394" y="2882224"/>
                <a:ext cx="191897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1918970" h="279400">
                    <a:moveTo>
                      <a:pt x="0" y="0"/>
                    </a:moveTo>
                    <a:lnTo>
                      <a:pt x="1918597" y="0"/>
                    </a:lnTo>
                    <a:lnTo>
                      <a:pt x="1918597" y="279069"/>
                    </a:lnTo>
                    <a:lnTo>
                      <a:pt x="0" y="2790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5839394" y="2882225"/>
                <a:ext cx="191897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1918970" h="279400">
                    <a:moveTo>
                      <a:pt x="0" y="0"/>
                    </a:moveTo>
                    <a:lnTo>
                      <a:pt x="1918597" y="0"/>
                    </a:lnTo>
                    <a:lnTo>
                      <a:pt x="1918597" y="279068"/>
                    </a:lnTo>
                    <a:lnTo>
                      <a:pt x="0" y="279068"/>
                    </a:lnTo>
                    <a:lnTo>
                      <a:pt x="0" y="0"/>
                    </a:lnTo>
                    <a:close/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78923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D9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7478923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15"/>
            <p:cNvSpPr txBox="1"/>
            <p:nvPr/>
          </p:nvSpPr>
          <p:spPr>
            <a:xfrm>
              <a:off x="5839394" y="2882225"/>
              <a:ext cx="1918970" cy="279400"/>
            </a:xfrm>
            <a:prstGeom prst="rect">
              <a:avLst/>
            </a:prstGeom>
            <a:ln w="17441">
              <a:solidFill>
                <a:srgbClr val="000000"/>
              </a:solidFill>
            </a:ln>
          </p:spPr>
          <p:txBody>
            <a:bodyPr vert="horz" wrap="square" lIns="0" tIns="21590" rIns="0" bIns="0" rtlCol="0">
              <a:spAutoFit/>
            </a:bodyPr>
            <a:lstStyle/>
            <a:p>
              <a:pPr marR="9525" algn="ctr">
                <a:lnSpc>
                  <a:spcPct val="100000"/>
                </a:lnSpc>
                <a:spcBef>
                  <a:spcPts val="170"/>
                </a:spcBef>
              </a:pPr>
              <a:r>
                <a:rPr sz="1200" spc="15" dirty="0">
                  <a:latin typeface="Arial"/>
                  <a:cs typeface="Arial"/>
                </a:rPr>
                <a:t>Attention</a:t>
              </a:r>
              <a:endParaRPr sz="1200">
                <a:latin typeface="Arial"/>
                <a:cs typeface="Arial"/>
              </a:endParaRPr>
            </a:p>
          </p:txBody>
        </p:sp>
        <p:grpSp>
          <p:nvGrpSpPr>
            <p:cNvPr id="16" name="object 16"/>
            <p:cNvGrpSpPr/>
            <p:nvPr/>
          </p:nvGrpSpPr>
          <p:grpSpPr>
            <a:xfrm>
              <a:off x="5830673" y="2088623"/>
              <a:ext cx="1936114" cy="1762125"/>
              <a:chOff x="5830673" y="2088623"/>
              <a:chExt cx="1936114" cy="1762125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6310322" y="3388037"/>
                <a:ext cx="279400" cy="45402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45402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453486"/>
                    </a:lnTo>
                    <a:lnTo>
                      <a:pt x="0" y="4534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6310323" y="3255480"/>
                <a:ext cx="279400" cy="58610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86104">
                    <a:moveTo>
                      <a:pt x="0" y="132557"/>
                    </a:moveTo>
                    <a:lnTo>
                      <a:pt x="279068" y="132557"/>
                    </a:lnTo>
                    <a:lnTo>
                      <a:pt x="279068" y="586044"/>
                    </a:lnTo>
                    <a:lnTo>
                      <a:pt x="0" y="586044"/>
                    </a:lnTo>
                    <a:lnTo>
                      <a:pt x="0" y="132557"/>
                    </a:lnTo>
                    <a:close/>
                  </a:path>
                  <a:path w="279400" h="586104">
                    <a:moveTo>
                      <a:pt x="139534" y="130813"/>
                    </a:moveTo>
                    <a:lnTo>
                      <a:pt x="139534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6423694" y="3185712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26162" y="0"/>
                    </a:moveTo>
                    <a:lnTo>
                      <a:pt x="26162" y="69767"/>
                    </a:lnTo>
                  </a:path>
                  <a:path w="52704" h="69850">
                    <a:moveTo>
                      <a:pt x="0" y="69767"/>
                    </a:moveTo>
                    <a:lnTo>
                      <a:pt x="26162" y="0"/>
                    </a:lnTo>
                    <a:lnTo>
                      <a:pt x="52325" y="69767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6781251" y="3388037"/>
                <a:ext cx="279400" cy="45402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45402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453486"/>
                    </a:lnTo>
                    <a:lnTo>
                      <a:pt x="0" y="4534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6781251" y="3255480"/>
                <a:ext cx="279400" cy="58610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86104">
                    <a:moveTo>
                      <a:pt x="0" y="132557"/>
                    </a:moveTo>
                    <a:lnTo>
                      <a:pt x="279068" y="132557"/>
                    </a:lnTo>
                    <a:lnTo>
                      <a:pt x="279068" y="586044"/>
                    </a:lnTo>
                    <a:lnTo>
                      <a:pt x="0" y="586044"/>
                    </a:lnTo>
                    <a:lnTo>
                      <a:pt x="0" y="132557"/>
                    </a:lnTo>
                    <a:close/>
                  </a:path>
                  <a:path w="279400" h="586104">
                    <a:moveTo>
                      <a:pt x="139534" y="130813"/>
                    </a:moveTo>
                    <a:lnTo>
                      <a:pt x="139534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894623" y="3185712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26162" y="0"/>
                    </a:moveTo>
                    <a:lnTo>
                      <a:pt x="26162" y="69767"/>
                    </a:lnTo>
                  </a:path>
                  <a:path w="52704" h="69850">
                    <a:moveTo>
                      <a:pt x="0" y="69767"/>
                    </a:moveTo>
                    <a:lnTo>
                      <a:pt x="26162" y="0"/>
                    </a:lnTo>
                    <a:lnTo>
                      <a:pt x="52325" y="69767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5839393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9" y="0"/>
                    </a:lnTo>
                    <a:lnTo>
                      <a:pt x="279069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839394" y="2097344"/>
                <a:ext cx="279400" cy="67373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67373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  <a:path w="279400" h="673735">
                    <a:moveTo>
                      <a:pt x="139534" y="516348"/>
                    </a:moveTo>
                    <a:lnTo>
                      <a:pt x="139534" y="673253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952766" y="2770598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26162" y="69767"/>
                    </a:moveTo>
                    <a:lnTo>
                      <a:pt x="26162" y="0"/>
                    </a:lnTo>
                  </a:path>
                  <a:path w="52704" h="69850">
                    <a:moveTo>
                      <a:pt x="52325" y="0"/>
                    </a:moveTo>
                    <a:lnTo>
                      <a:pt x="26162" y="69767"/>
                    </a:lnTo>
                    <a:lnTo>
                      <a:pt x="0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6310322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310323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6781251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6781251" y="2097344"/>
                <a:ext cx="279400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2387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523253"/>
                    </a:lnTo>
                    <a:lnTo>
                      <a:pt x="0" y="523253"/>
                    </a:lnTo>
                    <a:lnTo>
                      <a:pt x="0" y="0"/>
                    </a:lnTo>
                    <a:close/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6906126" y="2613693"/>
                <a:ext cx="127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57480">
                    <a:moveTo>
                      <a:pt x="459" y="-8720"/>
                    </a:moveTo>
                    <a:lnTo>
                      <a:pt x="459" y="165627"/>
                    </a:lnTo>
                  </a:path>
                </a:pathLst>
              </a:custGeom>
              <a:ln w="1836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6905718" y="2770599"/>
                <a:ext cx="63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9850">
                    <a:moveTo>
                      <a:pt x="204" y="-8720"/>
                    </a:moveTo>
                    <a:lnTo>
                      <a:pt x="204" y="78486"/>
                    </a:lnTo>
                  </a:path>
                </a:pathLst>
              </a:custGeom>
              <a:ln w="178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6879965" y="2770446"/>
                <a:ext cx="52705" cy="70485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70485">
                    <a:moveTo>
                      <a:pt x="52323" y="306"/>
                    </a:moveTo>
                    <a:lnTo>
                      <a:pt x="25752" y="69918"/>
                    </a:lnTo>
                    <a:lnTo>
                      <a:pt x="0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6437991" y="2613693"/>
                <a:ext cx="635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7480">
                    <a:moveTo>
                      <a:pt x="262" y="-8720"/>
                    </a:moveTo>
                    <a:lnTo>
                      <a:pt x="262" y="165625"/>
                    </a:lnTo>
                  </a:path>
                </a:pathLst>
              </a:custGeom>
              <a:ln w="179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437759" y="2770598"/>
                <a:ext cx="63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9850">
                    <a:moveTo>
                      <a:pt x="115" y="-8720"/>
                    </a:moveTo>
                    <a:lnTo>
                      <a:pt x="115" y="78488"/>
                    </a:lnTo>
                  </a:path>
                </a:pathLst>
              </a:custGeom>
              <a:ln w="1767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6411829" y="2770510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52325" y="176"/>
                    </a:moveTo>
                    <a:lnTo>
                      <a:pt x="25930" y="69854"/>
                    </a:lnTo>
                    <a:lnTo>
                      <a:pt x="0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7478923" y="3388037"/>
                <a:ext cx="279400" cy="45402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454025">
                    <a:moveTo>
                      <a:pt x="0" y="0"/>
                    </a:moveTo>
                    <a:lnTo>
                      <a:pt x="279068" y="0"/>
                    </a:lnTo>
                    <a:lnTo>
                      <a:pt x="279068" y="453486"/>
                    </a:lnTo>
                    <a:lnTo>
                      <a:pt x="0" y="4534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D9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7478923" y="3255480"/>
                <a:ext cx="279400" cy="586105"/>
              </a:xfrm>
              <a:custGeom>
                <a:avLst/>
                <a:gdLst/>
                <a:ahLst/>
                <a:cxnLst/>
                <a:rect l="l" t="t" r="r" b="b"/>
                <a:pathLst>
                  <a:path w="279400" h="586104">
                    <a:moveTo>
                      <a:pt x="0" y="132557"/>
                    </a:moveTo>
                    <a:lnTo>
                      <a:pt x="279068" y="132557"/>
                    </a:lnTo>
                    <a:lnTo>
                      <a:pt x="279068" y="586044"/>
                    </a:lnTo>
                    <a:lnTo>
                      <a:pt x="0" y="586044"/>
                    </a:lnTo>
                    <a:lnTo>
                      <a:pt x="0" y="132557"/>
                    </a:lnTo>
                    <a:close/>
                  </a:path>
                  <a:path w="279400" h="586104">
                    <a:moveTo>
                      <a:pt x="139534" y="130813"/>
                    </a:moveTo>
                    <a:lnTo>
                      <a:pt x="139534" y="0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7592295" y="3185712"/>
                <a:ext cx="5270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69850">
                    <a:moveTo>
                      <a:pt x="26162" y="0"/>
                    </a:moveTo>
                    <a:lnTo>
                      <a:pt x="26162" y="69767"/>
                    </a:lnTo>
                  </a:path>
                  <a:path w="52704" h="69850">
                    <a:moveTo>
                      <a:pt x="0" y="69767"/>
                    </a:moveTo>
                    <a:lnTo>
                      <a:pt x="26162" y="0"/>
                    </a:lnTo>
                    <a:lnTo>
                      <a:pt x="52325" y="69767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7611261" y="2716599"/>
                <a:ext cx="1270" cy="15748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57480">
                    <a:moveTo>
                      <a:pt x="327" y="-8720"/>
                    </a:moveTo>
                    <a:lnTo>
                      <a:pt x="327" y="165625"/>
                    </a:lnTo>
                  </a:path>
                </a:pathLst>
              </a:custGeom>
              <a:ln w="1809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7610970" y="2646832"/>
                <a:ext cx="63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9850">
                    <a:moveTo>
                      <a:pt x="145" y="-8720"/>
                    </a:moveTo>
                    <a:lnTo>
                      <a:pt x="145" y="78488"/>
                    </a:lnTo>
                  </a:path>
                </a:pathLst>
              </a:custGeom>
              <a:ln w="1773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7585098" y="2646832"/>
                <a:ext cx="52705" cy="70485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70485">
                    <a:moveTo>
                      <a:pt x="0" y="69877"/>
                    </a:moveTo>
                    <a:lnTo>
                      <a:pt x="25871" y="0"/>
                    </a:lnTo>
                    <a:lnTo>
                      <a:pt x="52325" y="69657"/>
                    </a:lnTo>
                  </a:path>
                </a:pathLst>
              </a:custGeom>
              <a:ln w="1744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42"/>
            <p:cNvSpPr txBox="1"/>
            <p:nvPr/>
          </p:nvSpPr>
          <p:spPr>
            <a:xfrm>
              <a:off x="5394891" y="3530569"/>
              <a:ext cx="374650" cy="2139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200" spc="20" dirty="0">
                  <a:latin typeface="Arial"/>
                  <a:cs typeface="Arial"/>
                </a:rPr>
                <a:t>Keys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7797431" y="3469451"/>
              <a:ext cx="453390" cy="2139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200" spc="15" dirty="0">
                  <a:latin typeface="Arial"/>
                  <a:cs typeface="Arial"/>
                </a:rPr>
                <a:t>Query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5269723" y="2225994"/>
              <a:ext cx="494030" cy="2139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200" spc="-5" dirty="0">
                  <a:latin typeface="Arial"/>
                  <a:cs typeface="Arial"/>
                </a:rPr>
                <a:t>Values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7806380" y="2225994"/>
              <a:ext cx="497205" cy="2139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200" spc="15" dirty="0">
                  <a:latin typeface="Arial"/>
                  <a:cs typeface="Arial"/>
                </a:rPr>
                <a:t>Output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5912124" y="1636390"/>
              <a:ext cx="592455" cy="21399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sz="1200" spc="20" dirty="0">
                  <a:latin typeface="Arial"/>
                  <a:cs typeface="Arial"/>
                </a:rPr>
                <a:t>Memory</a:t>
              </a:r>
              <a:endParaRPr sz="120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55428"/>
            <a:ext cx="7362825" cy="35256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213" spc="8" dirty="0"/>
              <a:t>Attention </a:t>
            </a:r>
            <a:r>
              <a:rPr sz="2213" spc="4" dirty="0"/>
              <a:t>is </a:t>
            </a:r>
            <a:r>
              <a:rPr sz="2213" spc="8" dirty="0"/>
              <a:t>a </a:t>
            </a:r>
            <a:r>
              <a:rPr sz="2213" i="1" spc="8" dirty="0">
                <a:latin typeface="Trebuchet MS"/>
                <a:cs typeface="Trebuchet MS"/>
              </a:rPr>
              <a:t>general </a:t>
            </a:r>
            <a:r>
              <a:rPr sz="2213" spc="11" dirty="0"/>
              <a:t>Deep </a:t>
            </a:r>
            <a:r>
              <a:rPr sz="2213" spc="8" dirty="0"/>
              <a:t>Learning</a:t>
            </a:r>
            <a:r>
              <a:rPr sz="2213" spc="-56" dirty="0"/>
              <a:t> </a:t>
            </a:r>
            <a:r>
              <a:rPr sz="2213" spc="8" dirty="0"/>
              <a:t>technique</a:t>
            </a:r>
            <a:endParaRPr sz="2213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924728"/>
            <a:ext cx="6400800" cy="836768"/>
          </a:xfrm>
          <a:prstGeom prst="rect">
            <a:avLst/>
          </a:prstGeom>
          <a:ln w="12700">
            <a:solidFill>
              <a:srgbClr val="7F7F7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47625" marR="251460">
              <a:lnSpc>
                <a:spcPts val="2100"/>
              </a:lnSpc>
              <a:spcBef>
                <a:spcPts val="510"/>
              </a:spcBef>
            </a:pPr>
            <a:r>
              <a:rPr spc="-4" dirty="0">
                <a:latin typeface="Trebuchet MS"/>
                <a:cs typeface="Trebuchet MS"/>
              </a:rPr>
              <a:t>Given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spc="-4" dirty="0">
                <a:latin typeface="Trebuchet MS"/>
                <a:cs typeface="Trebuchet MS"/>
              </a:rPr>
              <a:t>set of vector </a:t>
            </a:r>
            <a:r>
              <a:rPr i="1" spc="-4" dirty="0">
                <a:solidFill>
                  <a:srgbClr val="BB57BE"/>
                </a:solidFill>
                <a:latin typeface="Trebuchet MS"/>
                <a:cs typeface="Trebuchet MS"/>
              </a:rPr>
              <a:t>values</a:t>
            </a:r>
            <a:r>
              <a:rPr spc="-4" dirty="0">
                <a:latin typeface="Trebuchet MS"/>
                <a:cs typeface="Trebuchet MS"/>
              </a:rPr>
              <a:t>, and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spc="-4" dirty="0">
                <a:latin typeface="Trebuchet MS"/>
                <a:cs typeface="Trebuchet MS"/>
              </a:rPr>
              <a:t>vector </a:t>
            </a:r>
            <a:r>
              <a:rPr i="1" spc="-4" dirty="0">
                <a:solidFill>
                  <a:srgbClr val="BB57BE"/>
                </a:solidFill>
                <a:latin typeface="Trebuchet MS"/>
                <a:cs typeface="Trebuchet MS"/>
              </a:rPr>
              <a:t>query</a:t>
            </a:r>
            <a:r>
              <a:rPr spc="-4" dirty="0">
                <a:latin typeface="Trebuchet MS"/>
                <a:cs typeface="Trebuchet MS"/>
              </a:rPr>
              <a:t>, </a:t>
            </a:r>
            <a:r>
              <a:rPr b="1" u="heavy" spc="-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attention </a:t>
            </a:r>
            <a:r>
              <a:rPr b="1" spc="-4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is a </a:t>
            </a:r>
            <a:r>
              <a:rPr spc="-4" dirty="0">
                <a:latin typeface="Trebuchet MS"/>
                <a:cs typeface="Trebuchet MS"/>
              </a:rPr>
              <a:t>technique </a:t>
            </a:r>
            <a:r>
              <a:rPr dirty="0">
                <a:latin typeface="Trebuchet MS"/>
                <a:cs typeface="Trebuchet MS"/>
              </a:rPr>
              <a:t>to </a:t>
            </a:r>
            <a:r>
              <a:rPr spc="-4" dirty="0">
                <a:latin typeface="Trebuchet MS"/>
                <a:cs typeface="Trebuchet MS"/>
              </a:rPr>
              <a:t>compute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spc="-4" dirty="0">
                <a:latin typeface="Trebuchet MS"/>
                <a:cs typeface="Trebuchet MS"/>
              </a:rPr>
              <a:t>weighted </a:t>
            </a:r>
            <a:r>
              <a:rPr dirty="0">
                <a:latin typeface="Trebuchet MS"/>
                <a:cs typeface="Trebuchet MS"/>
              </a:rPr>
              <a:t>sum </a:t>
            </a:r>
            <a:r>
              <a:rPr spc="-4" dirty="0">
                <a:latin typeface="Trebuchet MS"/>
                <a:cs typeface="Trebuchet MS"/>
              </a:rPr>
              <a:t>of </a:t>
            </a:r>
            <a:r>
              <a:rPr dirty="0">
                <a:latin typeface="Trebuchet MS"/>
                <a:cs typeface="Trebuchet MS"/>
              </a:rPr>
              <a:t>the </a:t>
            </a:r>
            <a:r>
              <a:rPr spc="-4" dirty="0">
                <a:latin typeface="Trebuchet MS"/>
                <a:cs typeface="Trebuchet MS"/>
              </a:rPr>
              <a:t>values,  dependent on the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spc="-41" dirty="0">
                <a:latin typeface="Trebuchet MS"/>
                <a:cs typeface="Trebuchet MS"/>
              </a:rPr>
              <a:t>query.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885950"/>
            <a:ext cx="7620000" cy="2755241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9525">
              <a:spcBef>
                <a:spcPts val="465"/>
              </a:spcBef>
            </a:pPr>
            <a:r>
              <a:rPr b="1" spc="-4" dirty="0">
                <a:latin typeface="Trebuchet MS"/>
                <a:cs typeface="Trebuchet MS"/>
              </a:rPr>
              <a:t>Intuition</a:t>
            </a:r>
            <a:r>
              <a:rPr spc="-4" dirty="0">
                <a:latin typeface="Trebuchet MS"/>
                <a:cs typeface="Trebuchet MS"/>
              </a:rPr>
              <a:t>:</a:t>
            </a:r>
            <a:endParaRPr lang="en-US" spc="-4" dirty="0">
              <a:latin typeface="Trebuchet MS"/>
              <a:cs typeface="Trebuchet MS"/>
            </a:endParaRPr>
          </a:p>
          <a:p>
            <a:pPr marL="9525">
              <a:spcBef>
                <a:spcPts val="465"/>
              </a:spcBef>
            </a:pPr>
            <a:endParaRPr dirty="0">
              <a:latin typeface="Trebuchet MS"/>
              <a:cs typeface="Trebuchet MS"/>
            </a:endParaRPr>
          </a:p>
          <a:p>
            <a:pPr marL="523875" marR="227648" indent="-171450">
              <a:lnSpc>
                <a:spcPts val="2100"/>
              </a:lnSpc>
              <a:spcBef>
                <a:spcPts val="510"/>
              </a:spcBef>
              <a:buClr>
                <a:srgbClr val="3A87FF"/>
              </a:buClr>
              <a:buFont typeface="Times New Roman"/>
              <a:buChar char="•"/>
              <a:tabLst>
                <a:tab pos="523875" algn="l"/>
              </a:tabLst>
            </a:pPr>
            <a:r>
              <a:rPr dirty="0">
                <a:latin typeface="Trebuchet MS"/>
                <a:cs typeface="Trebuchet MS"/>
              </a:rPr>
              <a:t>The </a:t>
            </a:r>
            <a:r>
              <a:rPr spc="-4" dirty="0">
                <a:latin typeface="Trebuchet MS"/>
                <a:cs typeface="Trebuchet MS"/>
              </a:rPr>
              <a:t>weighted </a:t>
            </a:r>
            <a:r>
              <a:rPr dirty="0">
                <a:latin typeface="Trebuchet MS"/>
                <a:cs typeface="Trebuchet MS"/>
              </a:rPr>
              <a:t>sum is a </a:t>
            </a:r>
            <a:r>
              <a:rPr i="1" spc="-4" dirty="0">
                <a:solidFill>
                  <a:srgbClr val="BB57BE"/>
                </a:solidFill>
                <a:latin typeface="Trebuchet MS"/>
                <a:cs typeface="Trebuchet MS"/>
              </a:rPr>
              <a:t>selective summary </a:t>
            </a:r>
            <a:r>
              <a:rPr dirty="0">
                <a:latin typeface="Trebuchet MS"/>
                <a:cs typeface="Trebuchet MS"/>
              </a:rPr>
              <a:t>of the  </a:t>
            </a:r>
            <a:r>
              <a:rPr spc="-4" dirty="0">
                <a:latin typeface="Trebuchet MS"/>
                <a:cs typeface="Trebuchet MS"/>
              </a:rPr>
              <a:t>information contained in the values, where the query  determines which </a:t>
            </a:r>
            <a:r>
              <a:rPr dirty="0">
                <a:latin typeface="Trebuchet MS"/>
                <a:cs typeface="Trebuchet MS"/>
              </a:rPr>
              <a:t>values </a:t>
            </a:r>
            <a:r>
              <a:rPr spc="-4" dirty="0">
                <a:latin typeface="Trebuchet MS"/>
                <a:cs typeface="Trebuchet MS"/>
              </a:rPr>
              <a:t>to focus</a:t>
            </a:r>
            <a:r>
              <a:rPr spc="-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on.</a:t>
            </a:r>
            <a:endParaRPr lang="en-US" spc="-4" dirty="0">
              <a:latin typeface="Trebuchet MS"/>
              <a:cs typeface="Trebuchet MS"/>
            </a:endParaRPr>
          </a:p>
          <a:p>
            <a:pPr marL="523875" marR="227648" indent="-171450">
              <a:lnSpc>
                <a:spcPts val="2100"/>
              </a:lnSpc>
              <a:spcBef>
                <a:spcPts val="510"/>
              </a:spcBef>
              <a:buClr>
                <a:srgbClr val="3A87FF"/>
              </a:buClr>
              <a:buFont typeface="Times New Roman"/>
              <a:buChar char="•"/>
              <a:tabLst>
                <a:tab pos="523875" algn="l"/>
              </a:tabLst>
            </a:pPr>
            <a:endParaRPr dirty="0">
              <a:latin typeface="Trebuchet MS"/>
              <a:cs typeface="Trebuchet MS"/>
            </a:endParaRPr>
          </a:p>
          <a:p>
            <a:pPr marL="523875" marR="3810" indent="-171450">
              <a:lnSpc>
                <a:spcPts val="2100"/>
              </a:lnSpc>
              <a:spcBef>
                <a:spcPts val="450"/>
              </a:spcBef>
              <a:buClr>
                <a:srgbClr val="3A87FF"/>
              </a:buClr>
              <a:buFont typeface="Times New Roman"/>
              <a:buChar char="•"/>
              <a:tabLst>
                <a:tab pos="523875" algn="l"/>
              </a:tabLst>
            </a:pPr>
            <a:r>
              <a:rPr spc="-4" dirty="0">
                <a:latin typeface="Trebuchet MS"/>
                <a:cs typeface="Trebuchet MS"/>
              </a:rPr>
              <a:t>Attention is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spc="-4" dirty="0">
                <a:latin typeface="Trebuchet MS"/>
                <a:cs typeface="Trebuchet MS"/>
              </a:rPr>
              <a:t>way </a:t>
            </a:r>
            <a:r>
              <a:rPr dirty="0">
                <a:latin typeface="Trebuchet MS"/>
                <a:cs typeface="Trebuchet MS"/>
              </a:rPr>
              <a:t>to </a:t>
            </a:r>
            <a:r>
              <a:rPr spc="-4" dirty="0">
                <a:latin typeface="Trebuchet MS"/>
                <a:cs typeface="Trebuchet MS"/>
              </a:rPr>
              <a:t>obtain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i="1" spc="-4" dirty="0">
                <a:solidFill>
                  <a:srgbClr val="BB57BE"/>
                </a:solidFill>
                <a:latin typeface="Trebuchet MS"/>
                <a:cs typeface="Trebuchet MS"/>
              </a:rPr>
              <a:t>fixed-size representation  of </a:t>
            </a:r>
            <a:r>
              <a:rPr i="1" dirty="0">
                <a:solidFill>
                  <a:srgbClr val="BB57BE"/>
                </a:solidFill>
                <a:latin typeface="Trebuchet MS"/>
                <a:cs typeface="Trebuchet MS"/>
              </a:rPr>
              <a:t>an </a:t>
            </a:r>
            <a:r>
              <a:rPr i="1" spc="-4" dirty="0">
                <a:solidFill>
                  <a:srgbClr val="BB57BE"/>
                </a:solidFill>
                <a:latin typeface="Trebuchet MS"/>
                <a:cs typeface="Trebuchet MS"/>
              </a:rPr>
              <a:t>arbitrary set of representations </a:t>
            </a:r>
            <a:r>
              <a:rPr spc="-4" dirty="0">
                <a:latin typeface="Trebuchet MS"/>
                <a:cs typeface="Trebuchet MS"/>
              </a:rPr>
              <a:t>(the values),  dependent on some other representation (the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query).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478155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Source : </a:t>
            </a:r>
            <a:r>
              <a:rPr lang="en-US" sz="1200" dirty="0">
                <a:hlinkClick r:id="rId2"/>
              </a:rPr>
              <a:t>http://web.stanford.edu/class/cs224n/slides/cs224n-2020-lecture08-nmt.pdf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06" y="1703586"/>
            <a:ext cx="7259587" cy="2135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Contextual Embeddings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8" y="604852"/>
            <a:ext cx="6340078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715" y="2156319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800" y="2328291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060" y="2714649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5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96" y="317721"/>
            <a:ext cx="6025930" cy="1669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is key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286450"/>
            <a:ext cx="0" cy="485705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2806" y="555236"/>
            <a:ext cx="349093" cy="654113"/>
            <a:chOff x="6110408" y="740316"/>
            <a:chExt cx="465458" cy="872153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D3DE5E-DFFF-8202-6AEE-C2B1CCB7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9" b="2842"/>
          <a:stretch/>
        </p:blipFill>
        <p:spPr>
          <a:xfrm>
            <a:off x="108082" y="2405990"/>
            <a:ext cx="733514" cy="4125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214" y="898305"/>
            <a:ext cx="7730185" cy="3840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Language is complex, and </a:t>
            </a:r>
            <a:r>
              <a:rPr lang="en-US" sz="2000" b="1" i="1">
                <a:solidFill>
                  <a:schemeClr val="tx1">
                    <a:alpha val="80000"/>
                  </a:schemeClr>
                </a:solidFill>
              </a:rPr>
              <a:t>context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can completely change the meaning of a word in a sentence.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Example: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I let the kids outside to </a:t>
            </a:r>
            <a:r>
              <a:rPr lang="en-US" sz="2000" b="1" i="1">
                <a:solidFill>
                  <a:schemeClr val="tx1">
                    <a:alpha val="80000"/>
                  </a:schemeClr>
                </a:solidFill>
              </a:rPr>
              <a:t>play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He had never acted in a more famous </a:t>
            </a:r>
            <a:r>
              <a:rPr lang="en-US" sz="2000" b="1" i="1">
                <a:solidFill>
                  <a:schemeClr val="tx1">
                    <a:alpha val="80000"/>
                  </a:schemeClr>
                </a:solidFill>
              </a:rPr>
              <a:t>play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before.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It wasn’t a </a:t>
            </a:r>
            <a:r>
              <a:rPr lang="en-US" sz="2000" b="1" i="1">
                <a:solidFill>
                  <a:schemeClr val="tx1">
                    <a:alpha val="80000"/>
                  </a:schemeClr>
                </a:solidFill>
              </a:rPr>
              <a:t>play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the coach would approve of.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Need a model which captures the different nuances of the meaning of words given the surrounding text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5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273843"/>
            <a:ext cx="8375585" cy="1566988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059" y="481387"/>
            <a:ext cx="2708910" cy="115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400" kern="1200" spc="-5">
                <a:latin typeface="+mj-lt"/>
                <a:cs typeface="+mj-cs"/>
              </a:rPr>
              <a:t>Machine</a:t>
            </a:r>
            <a:r>
              <a:rPr lang="en-US" sz="2400" kern="1200" spc="-30">
                <a:latin typeface="+mj-lt"/>
                <a:cs typeface="+mj-cs"/>
              </a:rPr>
              <a:t> </a:t>
            </a:r>
            <a:r>
              <a:rPr lang="en-US" sz="2400" kern="1200" spc="-20">
                <a:latin typeface="+mj-lt"/>
                <a:cs typeface="+mj-cs"/>
              </a:rPr>
              <a:t>Translation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480" y="481387"/>
            <a:ext cx="4539870" cy="115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54000" marR="5080" indent="-228600">
              <a:lnSpc>
                <a:spcPct val="90000"/>
              </a:lnSpc>
              <a:spcBef>
                <a:spcPts val="260"/>
              </a:spcBef>
              <a:buFont typeface="Arial" panose="020B0604020202020204" pitchFamily="34" charset="0"/>
              <a:buChar char="•"/>
              <a:tabLst>
                <a:tab pos="253365" algn="l"/>
                <a:tab pos="254000" algn="l"/>
              </a:tabLst>
            </a:pPr>
            <a:r>
              <a:rPr lang="en-US" sz="1400" spc="-5"/>
              <a:t>Given </a:t>
            </a:r>
            <a:r>
              <a:rPr lang="en-US" sz="1400"/>
              <a:t>a </a:t>
            </a:r>
            <a:r>
              <a:rPr lang="en-US" sz="1400" spc="-5"/>
              <a:t>sentence </a:t>
            </a:r>
            <a:r>
              <a:rPr lang="en-US" sz="1400"/>
              <a:t>in a source language, </a:t>
            </a:r>
            <a:r>
              <a:rPr lang="en-US" sz="1400" spc="-5"/>
              <a:t>translate into </a:t>
            </a:r>
            <a:r>
              <a:rPr lang="en-US" sz="1400"/>
              <a:t>a  </a:t>
            </a:r>
            <a:r>
              <a:rPr lang="en-US" sz="1400" spc="-5"/>
              <a:t>target</a:t>
            </a:r>
            <a:r>
              <a:rPr lang="en-US" sz="1400" spc="-10"/>
              <a:t> </a:t>
            </a:r>
            <a:r>
              <a:rPr lang="en-US" sz="1400"/>
              <a:t>language</a:t>
            </a:r>
          </a:p>
          <a:p>
            <a:pPr marL="254000" indent="-228600">
              <a:lnSpc>
                <a:spcPct val="90000"/>
              </a:lnSpc>
              <a:spcBef>
                <a:spcPts val="439"/>
              </a:spcBef>
              <a:buFont typeface="Arial" panose="020B0604020202020204" pitchFamily="34" charset="0"/>
              <a:buChar char="•"/>
              <a:tabLst>
                <a:tab pos="253365" algn="l"/>
                <a:tab pos="254000" algn="l"/>
              </a:tabLst>
            </a:pPr>
            <a:r>
              <a:rPr lang="en-US" sz="1400" spc="-5"/>
              <a:t>These two </a:t>
            </a:r>
            <a:r>
              <a:rPr lang="en-US" sz="1400"/>
              <a:t>sequences may have </a:t>
            </a:r>
            <a:r>
              <a:rPr lang="en-US" sz="1400" spc="-10"/>
              <a:t>different</a:t>
            </a:r>
            <a:r>
              <a:rPr lang="en-US" sz="1400" spc="-5"/>
              <a:t> lengths</a:t>
            </a: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C8A94-9938-4976-81D0-20AD04B79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6" b="-1"/>
          <a:stretch/>
        </p:blipFill>
        <p:spPr>
          <a:xfrm>
            <a:off x="415812" y="2048375"/>
            <a:ext cx="8375585" cy="26137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13" y="864108"/>
            <a:ext cx="2916749" cy="2304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200" kern="1200">
                <a:latin typeface="+mj-lt"/>
                <a:cs typeface="+mj-cs"/>
              </a:rPr>
              <a:t>Pre-Trained Embeddings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5228" cy="2425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54864"/>
            <a:ext cx="884223" cy="174721"/>
            <a:chOff x="7763256" y="73152"/>
            <a:chExt cx="1178966" cy="232963"/>
          </a:xfrm>
        </p:grpSpPr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03E954-94DD-1814-8FBD-2DEB41B2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73" y="666750"/>
            <a:ext cx="4821050" cy="13137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5237"/>
            <a:ext cx="455228" cy="2718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8544-805E-6DF2-4215-CFFD6671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56" y="2910552"/>
            <a:ext cx="4821051" cy="17476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BB85F4-1086-3046-1E9B-44E19EBD4C8F}"/>
              </a:ext>
            </a:extLst>
          </p:cNvPr>
          <p:cNvSpPr txBox="1"/>
          <p:nvPr/>
        </p:nvSpPr>
        <p:spPr>
          <a:xfrm>
            <a:off x="440852" y="4802085"/>
            <a:ext cx="482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https://lena-voita.github.io/nlp_course/transfer_learning.html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5511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317"/>
            <a:ext cx="6781800" cy="9412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Pre-Trained Embeddings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EB2E44E-30A6-416E-A45D-B1E3286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5" y="1810533"/>
            <a:ext cx="174721" cy="1005659"/>
            <a:chOff x="56167" y="2050133"/>
            <a:chExt cx="232963" cy="1340860"/>
          </a:xfrm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FC3F1FAE-BAA2-4238-87B4-F57CD6E0D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59">
              <a:extLst>
                <a:ext uri="{FF2B5EF4-FFF2-40B4-BE49-F238E27FC236}">
                  <a16:creationId xmlns:a16="http://schemas.microsoft.com/office/drawing/2014/main" id="{089CF776-26E3-443A-9B0A-EBD6CE7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1F6F9BAB-A8A1-4A62-86FC-5B3157A6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7A2B6B81-FF9A-43F6-A1AE-917DAA4B0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2">
              <a:extLst>
                <a:ext uri="{FF2B5EF4-FFF2-40B4-BE49-F238E27FC236}">
                  <a16:creationId xmlns:a16="http://schemas.microsoft.com/office/drawing/2014/main" id="{49817315-151B-4CB1-A230-5A36AF7F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59">
              <a:extLst>
                <a:ext uri="{FF2B5EF4-FFF2-40B4-BE49-F238E27FC236}">
                  <a16:creationId xmlns:a16="http://schemas.microsoft.com/office/drawing/2014/main" id="{6CC335AB-9541-4183-93A8-9687D50AB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ED940D30-BF06-4C7A-8790-F0D99824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59">
              <a:extLst>
                <a:ext uri="{FF2B5EF4-FFF2-40B4-BE49-F238E27FC236}">
                  <a16:creationId xmlns:a16="http://schemas.microsoft.com/office/drawing/2014/main" id="{A52173BB-5BB4-4AB9-AC66-79CF7406D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CD8A6114-D58C-4BB6-9AFE-064C927F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B4E88F94-25A1-4836-8BB3-4271B636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2">
              <a:extLst>
                <a:ext uri="{FF2B5EF4-FFF2-40B4-BE49-F238E27FC236}">
                  <a16:creationId xmlns:a16="http://schemas.microsoft.com/office/drawing/2014/main" id="{25A83C54-E0E4-4E8A-9EE6-C17D2641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59">
              <a:extLst>
                <a:ext uri="{FF2B5EF4-FFF2-40B4-BE49-F238E27FC236}">
                  <a16:creationId xmlns:a16="http://schemas.microsoft.com/office/drawing/2014/main" id="{0675818B-7A46-4DED-BBFC-4697A4C0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AF3B1214-DA5A-4076-BE6B-3D9D3ECC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59">
              <a:extLst>
                <a:ext uri="{FF2B5EF4-FFF2-40B4-BE49-F238E27FC236}">
                  <a16:creationId xmlns:a16="http://schemas.microsoft.com/office/drawing/2014/main" id="{9E008EA5-BFDE-4E41-A137-7528BC70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2">
              <a:extLst>
                <a:ext uri="{FF2B5EF4-FFF2-40B4-BE49-F238E27FC236}">
                  <a16:creationId xmlns:a16="http://schemas.microsoft.com/office/drawing/2014/main" id="{46544C80-52A4-45E4-BFA9-EF2DF349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905E3B05-2EB1-44FB-ADE8-F4CD5217A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2">
              <a:extLst>
                <a:ext uri="{FF2B5EF4-FFF2-40B4-BE49-F238E27FC236}">
                  <a16:creationId xmlns:a16="http://schemas.microsoft.com/office/drawing/2014/main" id="{02542866-00BE-41E8-955D-E3B4E6E03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59">
              <a:extLst>
                <a:ext uri="{FF2B5EF4-FFF2-40B4-BE49-F238E27FC236}">
                  <a16:creationId xmlns:a16="http://schemas.microsoft.com/office/drawing/2014/main" id="{ADC9572A-D4F6-4C5A-B2C8-C00E855CB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BBF83543-D986-4CD0-A24E-9802847B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15E8B8C4-D90E-4DC6-BA2D-D21C3331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354"/>
            <a:ext cx="3968601" cy="111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6038"/>
            <a:ext cx="4389120" cy="267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DF822-D06B-9981-8CA4-E03AC7CB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6" y="1184229"/>
            <a:ext cx="8767292" cy="2744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A4CC54-EE6D-ED63-13AA-7344F47D161D}"/>
              </a:ext>
            </a:extLst>
          </p:cNvPr>
          <p:cNvSpPr txBox="1"/>
          <p:nvPr/>
        </p:nvSpPr>
        <p:spPr>
          <a:xfrm>
            <a:off x="4399184" y="4869928"/>
            <a:ext cx="482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https://lena-voita.github.io/nlp_course/transfer_learning.html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0639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317"/>
            <a:ext cx="6781800" cy="9412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Pre-Trained Embeddings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EB2E44E-30A6-416E-A45D-B1E3286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5" y="1810533"/>
            <a:ext cx="174721" cy="1005659"/>
            <a:chOff x="56167" y="2050133"/>
            <a:chExt cx="232963" cy="1340860"/>
          </a:xfrm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FC3F1FAE-BAA2-4238-87B4-F57CD6E0D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59">
              <a:extLst>
                <a:ext uri="{FF2B5EF4-FFF2-40B4-BE49-F238E27FC236}">
                  <a16:creationId xmlns:a16="http://schemas.microsoft.com/office/drawing/2014/main" id="{089CF776-26E3-443A-9B0A-EBD6CE7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1F6F9BAB-A8A1-4A62-86FC-5B3157A6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7A2B6B81-FF9A-43F6-A1AE-917DAA4B0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2">
              <a:extLst>
                <a:ext uri="{FF2B5EF4-FFF2-40B4-BE49-F238E27FC236}">
                  <a16:creationId xmlns:a16="http://schemas.microsoft.com/office/drawing/2014/main" id="{49817315-151B-4CB1-A230-5A36AF7F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59">
              <a:extLst>
                <a:ext uri="{FF2B5EF4-FFF2-40B4-BE49-F238E27FC236}">
                  <a16:creationId xmlns:a16="http://schemas.microsoft.com/office/drawing/2014/main" id="{6CC335AB-9541-4183-93A8-9687D50AB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ED940D30-BF06-4C7A-8790-F0D99824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59">
              <a:extLst>
                <a:ext uri="{FF2B5EF4-FFF2-40B4-BE49-F238E27FC236}">
                  <a16:creationId xmlns:a16="http://schemas.microsoft.com/office/drawing/2014/main" id="{A52173BB-5BB4-4AB9-AC66-79CF7406D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CD8A6114-D58C-4BB6-9AFE-064C927F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B4E88F94-25A1-4836-8BB3-4271B636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2">
              <a:extLst>
                <a:ext uri="{FF2B5EF4-FFF2-40B4-BE49-F238E27FC236}">
                  <a16:creationId xmlns:a16="http://schemas.microsoft.com/office/drawing/2014/main" id="{25A83C54-E0E4-4E8A-9EE6-C17D2641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59">
              <a:extLst>
                <a:ext uri="{FF2B5EF4-FFF2-40B4-BE49-F238E27FC236}">
                  <a16:creationId xmlns:a16="http://schemas.microsoft.com/office/drawing/2014/main" id="{0675818B-7A46-4DED-BBFC-4697A4C0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AF3B1214-DA5A-4076-BE6B-3D9D3ECC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59">
              <a:extLst>
                <a:ext uri="{FF2B5EF4-FFF2-40B4-BE49-F238E27FC236}">
                  <a16:creationId xmlns:a16="http://schemas.microsoft.com/office/drawing/2014/main" id="{9E008EA5-BFDE-4E41-A137-7528BC70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2">
              <a:extLst>
                <a:ext uri="{FF2B5EF4-FFF2-40B4-BE49-F238E27FC236}">
                  <a16:creationId xmlns:a16="http://schemas.microsoft.com/office/drawing/2014/main" id="{46544C80-52A4-45E4-BFA9-EF2DF349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905E3B05-2EB1-44FB-ADE8-F4CD5217A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2">
              <a:extLst>
                <a:ext uri="{FF2B5EF4-FFF2-40B4-BE49-F238E27FC236}">
                  <a16:creationId xmlns:a16="http://schemas.microsoft.com/office/drawing/2014/main" id="{02542866-00BE-41E8-955D-E3B4E6E03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59">
              <a:extLst>
                <a:ext uri="{FF2B5EF4-FFF2-40B4-BE49-F238E27FC236}">
                  <a16:creationId xmlns:a16="http://schemas.microsoft.com/office/drawing/2014/main" id="{ADC9572A-D4F6-4C5A-B2C8-C00E855CB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BBF83543-D986-4CD0-A24E-9802847B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15E8B8C4-D90E-4DC6-BA2D-D21C3331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354"/>
            <a:ext cx="3968601" cy="111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6038"/>
            <a:ext cx="4389120" cy="267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D0219-ECB2-2CE5-B115-1DB1D72C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7" y="1036218"/>
            <a:ext cx="8535587" cy="3387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1EEAF2-1491-1EDA-3C99-A9BA273A8F12}"/>
              </a:ext>
            </a:extLst>
          </p:cNvPr>
          <p:cNvSpPr txBox="1"/>
          <p:nvPr/>
        </p:nvSpPr>
        <p:spPr>
          <a:xfrm>
            <a:off x="4389120" y="4811012"/>
            <a:ext cx="482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https://lena-voita.github.io/nlp_course/transfer_learning.html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4962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96" y="317721"/>
            <a:ext cx="6025930" cy="1669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is key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286450"/>
            <a:ext cx="0" cy="485705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2806" y="555236"/>
            <a:ext cx="349093" cy="654113"/>
            <a:chOff x="6110408" y="740316"/>
            <a:chExt cx="465458" cy="872153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D3DE5E-DFFF-8202-6AEE-C2B1CCB7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9" b="2842"/>
          <a:stretch/>
        </p:blipFill>
        <p:spPr>
          <a:xfrm>
            <a:off x="108082" y="2405990"/>
            <a:ext cx="733514" cy="4125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C3D0FC-1417-D638-7241-B85007759971}"/>
              </a:ext>
            </a:extLst>
          </p:cNvPr>
          <p:cNvSpPr/>
          <p:nvPr/>
        </p:nvSpPr>
        <p:spPr>
          <a:xfrm>
            <a:off x="951140" y="1012179"/>
            <a:ext cx="7495200" cy="3840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Previous models (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GloVe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, Word2Vec, etc.) only have one representation per word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They can’t capture these ambiguities.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We just have one representation for a word, but words have different </a:t>
            </a:r>
            <a:r>
              <a:rPr lang="en-US" b="1" dirty="0">
                <a:solidFill>
                  <a:schemeClr val="tx1">
                    <a:alpha val="80000"/>
                  </a:schemeClr>
                </a:solidFill>
              </a:rPr>
              <a:t>aspects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, including semantics, syntactic behavior, and register/connotations.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When you only have one representation, all levels of meaning are combined.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Solution: have multiple levels of understanding.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Embeddings from </a:t>
            </a:r>
            <a:r>
              <a:rPr lang="en-US" b="1" i="1" dirty="0">
                <a:solidFill>
                  <a:schemeClr val="tx1">
                    <a:alpha val="80000"/>
                  </a:schemeClr>
                </a:solidFill>
              </a:rPr>
              <a:t>Language Model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representations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E9D74-5901-6EC1-81A3-53A87F42D98F}"/>
              </a:ext>
            </a:extLst>
          </p:cNvPr>
          <p:cNvSpPr txBox="1"/>
          <p:nvPr/>
        </p:nvSpPr>
        <p:spPr>
          <a:xfrm>
            <a:off x="466213" y="4852745"/>
            <a:ext cx="482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https://lena-voita.github.io/nlp_course/transfer_learning.html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60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" y="331426"/>
            <a:ext cx="8432800" cy="430887"/>
          </a:xfrm>
        </p:spPr>
        <p:txBody>
          <a:bodyPr/>
          <a:lstStyle/>
          <a:p>
            <a:r>
              <a:rPr lang="en-US" dirty="0"/>
              <a:t>Language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6" y="971550"/>
            <a:ext cx="4142946" cy="259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4510" y="1112788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Those RNN  layers are trained to predict the next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But those language models are producing context-specific word representations at each position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– Can we use these as context specific </a:t>
            </a:r>
            <a:r>
              <a:rPr lang="en-US" b="1" dirty="0" err="1">
                <a:solidFill>
                  <a:srgbClr val="C00000"/>
                </a:solidFill>
                <a:latin typeface="Calibri" panose="020F0502020204030204" pitchFamily="34" charset="0"/>
              </a:rPr>
              <a:t>embeddings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?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2548" y="455295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source </a:t>
            </a:r>
            <a:r>
              <a:rPr lang="en-US" dirty="0">
                <a:hlinkClick r:id="rId3"/>
              </a:rPr>
              <a:t>https://lena-voita.github.io/nlp_course/seq2seq_and_attention.htm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33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" y="331426"/>
            <a:ext cx="8432800" cy="430887"/>
          </a:xfrm>
        </p:spPr>
        <p:txBody>
          <a:bodyPr/>
          <a:lstStyle/>
          <a:p>
            <a:r>
              <a:rPr lang="en-US" dirty="0"/>
              <a:t>Language Model – Context Specific Embeddings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548" y="455295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source </a:t>
            </a:r>
            <a:r>
              <a:rPr lang="en-US" dirty="0">
                <a:hlinkClick r:id="rId2"/>
              </a:rPr>
              <a:t>https://lena-voita.github.io/nlp_course/seq2seq_and_attention.htm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A9D9A-5301-724D-56CD-8E9A0CCD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" y="1114448"/>
            <a:ext cx="7750212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22" y="187855"/>
            <a:ext cx="8432800" cy="430887"/>
          </a:xfrm>
        </p:spPr>
        <p:txBody>
          <a:bodyPr/>
          <a:lstStyle/>
          <a:p>
            <a:r>
              <a:rPr lang="en-US" dirty="0"/>
              <a:t>Contextualized word representation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1550"/>
            <a:ext cx="7505700" cy="27845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150" y="432435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From Peters et al. 2018 Deep contextualized word representations (</a:t>
            </a:r>
            <a:r>
              <a:rPr lang="en-US" dirty="0" err="1">
                <a:latin typeface="Calibri" panose="020F0502020204030204" pitchFamily="34" charset="0"/>
              </a:rPr>
              <a:t>ELMo</a:t>
            </a:r>
            <a:r>
              <a:rPr lang="en-US" dirty="0">
                <a:latin typeface="Calibri" panose="020F0502020204030204" pitchFamily="34" charset="0"/>
              </a:rPr>
              <a:t> paper)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7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1AD9EC-777E-1EA8-1C9F-40C88A90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8750"/>
            <a:ext cx="6839029" cy="228600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07BD7AD-90CE-E7FF-5499-C76AE2EE7688}"/>
              </a:ext>
            </a:extLst>
          </p:cNvPr>
          <p:cNvSpPr txBox="1">
            <a:spLocks/>
          </p:cNvSpPr>
          <p:nvPr/>
        </p:nvSpPr>
        <p:spPr>
          <a:xfrm>
            <a:off x="457200" y="285750"/>
            <a:ext cx="7596187" cy="702839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Embeddings from Language/Translation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A6E0F-D5AE-0AEC-6D5D-746ACF3AB848}"/>
              </a:ext>
            </a:extLst>
          </p:cNvPr>
          <p:cNvSpPr txBox="1"/>
          <p:nvPr/>
        </p:nvSpPr>
        <p:spPr>
          <a:xfrm>
            <a:off x="440852" y="4802085"/>
            <a:ext cx="4821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https://lena-voita.github.io/nlp_course/transfer_learning.html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2640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914254"/>
            <a:ext cx="7259587" cy="93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Adaptation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8" y="604852"/>
            <a:ext cx="6340078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715" y="2156319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800" y="2328291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060" y="2714649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34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79" y="229879"/>
            <a:ext cx="161734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UL</a:t>
            </a:r>
            <a:r>
              <a:rPr sz="2400" dirty="0"/>
              <a:t>M</a:t>
            </a:r>
            <a:r>
              <a:rPr sz="2400" spc="-4" dirty="0"/>
              <a:t>f</a:t>
            </a:r>
            <a:r>
              <a:rPr sz="2400" dirty="0"/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819150"/>
            <a:ext cx="8382000" cy="103938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5275" marR="3810" indent="-285750">
              <a:lnSpc>
                <a:spcPct val="1217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/>
                <a:cs typeface="Calibri"/>
              </a:rPr>
              <a:t>Train LM </a:t>
            </a:r>
            <a:r>
              <a:rPr spc="-4" dirty="0">
                <a:latin typeface="Calibri"/>
                <a:cs typeface="Calibri"/>
              </a:rPr>
              <a:t>on big </a:t>
            </a:r>
            <a:r>
              <a:rPr dirty="0">
                <a:latin typeface="Calibri"/>
                <a:cs typeface="Calibri"/>
              </a:rPr>
              <a:t>general </a:t>
            </a:r>
            <a:r>
              <a:rPr spc="-4" dirty="0">
                <a:latin typeface="Calibri"/>
                <a:cs typeface="Calibri"/>
              </a:rPr>
              <a:t>domain corpus (use biLM)  </a:t>
            </a:r>
            <a:endParaRPr lang="en-US" spc="-4" dirty="0">
              <a:latin typeface="Calibri"/>
              <a:cs typeface="Calibri"/>
            </a:endParaRPr>
          </a:p>
          <a:p>
            <a:pPr marL="295275" marR="3810" indent="-285750">
              <a:lnSpc>
                <a:spcPct val="1217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/>
                <a:cs typeface="Calibri"/>
              </a:rPr>
              <a:t>Tune LM </a:t>
            </a:r>
            <a:r>
              <a:rPr spc="-4" dirty="0">
                <a:latin typeface="Calibri"/>
                <a:cs typeface="Calibri"/>
              </a:rPr>
              <a:t>on target task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data</a:t>
            </a:r>
            <a:endParaRPr dirty="0">
              <a:latin typeface="Calibri"/>
              <a:cs typeface="Calibri"/>
            </a:endParaRPr>
          </a:p>
          <a:p>
            <a:pPr marL="295275" indent="-285750">
              <a:spcBef>
                <a:spcPts val="465"/>
              </a:spcBef>
              <a:buFont typeface="Arial" panose="020B0604020202020204" pitchFamily="34" charset="0"/>
              <a:buChar char="•"/>
            </a:pPr>
            <a:r>
              <a:rPr spc="-4" dirty="0">
                <a:latin typeface="Calibri"/>
                <a:cs typeface="Calibri"/>
              </a:rPr>
              <a:t>Fine-tune </a:t>
            </a:r>
            <a:r>
              <a:rPr dirty="0">
                <a:latin typeface="Calibri"/>
                <a:cs typeface="Calibri"/>
              </a:rPr>
              <a:t>as </a:t>
            </a:r>
            <a:r>
              <a:rPr spc="-4" dirty="0">
                <a:latin typeface="Calibri"/>
                <a:cs typeface="Calibri"/>
              </a:rPr>
              <a:t>classifier on target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task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F3ED0-8C3E-499A-96F6-0A49B3C0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52396"/>
            <a:ext cx="4311199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CE8078-8A61-4FCE-B5E9-BF2C5B08ED50}"/>
              </a:ext>
            </a:extLst>
          </p:cNvPr>
          <p:cNvSpPr txBox="1"/>
          <p:nvPr/>
        </p:nvSpPr>
        <p:spPr>
          <a:xfrm>
            <a:off x="76200" y="4857750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Image source: </a:t>
            </a:r>
            <a:r>
              <a:rPr lang="en-US" sz="1100" dirty="0">
                <a:hlinkClick r:id="rId3"/>
              </a:rPr>
              <a:t>https://towardsdatascience.com/understanding-ulmfit-and-elmo-the-shift-towards-transfer-learning-in-nlp-b5d8e2e3f664</a:t>
            </a:r>
            <a:endParaRPr lang="en-US" sz="1100" dirty="0"/>
          </a:p>
          <a:p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3685032" y="2867688"/>
              <a:ext cx="6480" cy="54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77112" y="2861568"/>
                <a:ext cx="21600" cy="1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/>
              <a:t>Neural Machine Translation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4733FF8-2B94-4A8E-919E-4DF4E4A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867994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389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33350"/>
            <a:ext cx="458914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ULMfit</a:t>
            </a:r>
            <a:r>
              <a:rPr sz="2400" spc="-56" dirty="0"/>
              <a:t> </a:t>
            </a:r>
            <a:r>
              <a:rPr sz="2400" spc="-4" dirty="0"/>
              <a:t>emphases</a:t>
            </a:r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457200" y="752714"/>
            <a:ext cx="6934200" cy="13340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04800" marR="13335" indent="-285750">
              <a:lnSpc>
                <a:spcPct val="121700"/>
              </a:lnSpc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lot of care in </a:t>
            </a:r>
            <a:r>
              <a:rPr dirty="0">
                <a:latin typeface="Calibri"/>
                <a:cs typeface="Calibri"/>
              </a:rPr>
              <a:t>LM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fine-tuning</a:t>
            </a:r>
            <a:endParaRPr dirty="0">
              <a:latin typeface="Calibri"/>
              <a:cs typeface="Calibri"/>
            </a:endParaRPr>
          </a:p>
          <a:p>
            <a:pPr marL="990600" indent="-285750">
              <a:spcBef>
                <a:spcPts val="465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/>
                <a:cs typeface="Calibri"/>
              </a:rPr>
              <a:t>Different per-layer </a:t>
            </a:r>
            <a:r>
              <a:rPr spc="-4" dirty="0">
                <a:latin typeface="Calibri"/>
                <a:cs typeface="Calibri"/>
              </a:rPr>
              <a:t>learning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rates</a:t>
            </a:r>
          </a:p>
          <a:p>
            <a:pPr marL="990600" indent="-285750">
              <a:spcBef>
                <a:spcPts val="379"/>
              </a:spcBef>
              <a:buFont typeface="Arial" panose="020B0604020202020204" pitchFamily="34" charset="0"/>
              <a:buChar char="•"/>
            </a:pPr>
            <a:r>
              <a:rPr spc="-4" dirty="0">
                <a:latin typeface="Calibri"/>
                <a:cs typeface="Calibri"/>
              </a:rPr>
              <a:t>Slanted triangular learning rate (STLR)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schedule</a:t>
            </a:r>
            <a:endParaRPr dirty="0">
              <a:latin typeface="Calibri"/>
              <a:cs typeface="Calibri"/>
            </a:endParaRPr>
          </a:p>
          <a:p>
            <a:pPr marL="304800" marR="337661" indent="-285750">
              <a:lnSpc>
                <a:spcPct val="118300"/>
              </a:lnSpc>
              <a:spcBef>
                <a:spcPts val="71"/>
              </a:spcBef>
              <a:buFont typeface="Arial" panose="020B0604020202020204" pitchFamily="34" charset="0"/>
              <a:buChar char="•"/>
            </a:pPr>
            <a:r>
              <a:rPr spc="-4" dirty="0">
                <a:latin typeface="Calibri"/>
                <a:cs typeface="Calibri"/>
              </a:rPr>
              <a:t>Gradual </a:t>
            </a:r>
            <a:r>
              <a:rPr dirty="0">
                <a:latin typeface="Calibri"/>
                <a:cs typeface="Calibri"/>
              </a:rPr>
              <a:t>layer unfreezing and STLR when </a:t>
            </a:r>
            <a:r>
              <a:rPr spc="-4" dirty="0">
                <a:latin typeface="Calibri"/>
                <a:cs typeface="Calibri"/>
              </a:rPr>
              <a:t>learning classifier</a:t>
            </a:r>
            <a:endParaRPr dirty="0">
              <a:latin typeface="Cambria Math"/>
              <a:cs typeface="Cambria Math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87CD2-BD82-4BCA-8F84-6D8AF857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6950"/>
            <a:ext cx="4463599" cy="2662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4BCF4-02C8-44CD-B538-B0502A9E0FCF}"/>
              </a:ext>
            </a:extLst>
          </p:cNvPr>
          <p:cNvSpPr txBox="1"/>
          <p:nvPr/>
        </p:nvSpPr>
        <p:spPr>
          <a:xfrm>
            <a:off x="76200" y="4857750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Image source: </a:t>
            </a:r>
            <a:r>
              <a:rPr lang="en-US" sz="1100" dirty="0">
                <a:hlinkClick r:id="rId3"/>
              </a:rPr>
              <a:t>https://towardsdatascience.com/understanding-ulmfit-and-elmo-the-shift-towards-transfer-learning-in-nlp-b5d8e2e3f664</a:t>
            </a:r>
            <a:endParaRPr lang="en-US" sz="1100" dirty="0"/>
          </a:p>
          <a:p>
            <a:endParaRPr lang="en-US" sz="11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61950"/>
            <a:ext cx="382714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ULMfit</a:t>
            </a:r>
            <a:r>
              <a:rPr sz="2400" spc="-41" dirty="0"/>
              <a:t> </a:t>
            </a:r>
            <a:r>
              <a:rPr sz="2400" spc="-4" dirty="0"/>
              <a:t>performance</a:t>
            </a:r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533400" y="1581150"/>
            <a:ext cx="7620000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9550"/>
            <a:ext cx="465010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spc="-4" dirty="0"/>
              <a:t>ULMfit transfer</a:t>
            </a:r>
            <a:r>
              <a:rPr sz="2400" spc="-45" dirty="0"/>
              <a:t> </a:t>
            </a:r>
            <a:r>
              <a:rPr sz="2400" spc="-4" dirty="0"/>
              <a:t>learning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14400" y="1352550"/>
            <a:ext cx="5061586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1334952" y="3087072"/>
              <a:ext cx="3960" cy="82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30632" y="3083112"/>
                <a:ext cx="12240" cy="1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273843"/>
            <a:ext cx="8375585" cy="1566988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059" y="481387"/>
            <a:ext cx="2708910" cy="115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400" kern="1200" spc="-5">
                <a:latin typeface="+mj-lt"/>
                <a:cs typeface="+mj-cs"/>
              </a:rPr>
              <a:t>Neural Machine Translation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75480" y="481387"/>
            <a:ext cx="4539870" cy="115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Encoder RNN produces an encoding of the source sentence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Decoder RNN is a language model that generates target conditional on encoding. 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2"/>
          <a:srcRect t="5578" b="2638"/>
          <a:stretch/>
        </p:blipFill>
        <p:spPr>
          <a:xfrm>
            <a:off x="415812" y="2048375"/>
            <a:ext cx="8375585" cy="2613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33" y="4727411"/>
            <a:ext cx="896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</a:t>
            </a:r>
            <a:r>
              <a:rPr lang="en-US" dirty="0">
                <a:hlinkClick r:id="rId3"/>
              </a:rPr>
              <a:t>https://lena-voita.github.io/nlp_course/seq2seq_and_attention.html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96304"/>
            <a:ext cx="764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Neural Machine Translation</a:t>
            </a:r>
            <a:endParaRPr spc="-5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733550"/>
            <a:ext cx="8602431" cy="3055669"/>
            <a:chOff x="457200" y="819150"/>
            <a:chExt cx="8602431" cy="3055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57200" y="1378651"/>
                  <a:ext cx="3991477" cy="11481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,…..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378651"/>
                  <a:ext cx="3991477" cy="11481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33400" y="81915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Conditional Language Models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114800" y="1200150"/>
              <a:ext cx="762000" cy="50251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76800" y="980529"/>
                  <a:ext cx="2209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on source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980529"/>
                  <a:ext cx="220980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2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401636" y="2343150"/>
                  <a:ext cx="65819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………..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636" y="2343150"/>
                  <a:ext cx="6581994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2174" r="-833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/>
            <p:cNvSpPr/>
            <p:nvPr/>
          </p:nvSpPr>
          <p:spPr>
            <a:xfrm rot="5400000">
              <a:off x="7768315" y="2042435"/>
              <a:ext cx="381000" cy="174443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29000" y="3228488"/>
              <a:ext cx="5630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Probability of next target word , given target word so far and source sentence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1161" y="799618"/>
                <a:ext cx="5486401" cy="37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Language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,…..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61" y="799618"/>
                <a:ext cx="5486401" cy="374077"/>
              </a:xfrm>
              <a:prstGeom prst="rect">
                <a:avLst/>
              </a:prstGeom>
              <a:blipFill>
                <a:blip r:embed="rId5"/>
                <a:stretch>
                  <a:fillRect l="-889" t="-116129" b="-18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8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19150"/>
            <a:ext cx="6248400" cy="3701963"/>
          </a:xfrm>
          <a:prstGeom prst="rect">
            <a:avLst/>
          </a:prstGeom>
        </p:spPr>
      </p:pic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64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Training Neural Machine Translation</a:t>
            </a:r>
            <a:endParaRPr spc="-5" dirty="0"/>
          </a:p>
        </p:txBody>
      </p:sp>
      <p:sp>
        <p:nvSpPr>
          <p:cNvPr id="4" name="Rectangle 3"/>
          <p:cNvSpPr/>
          <p:nvPr/>
        </p:nvSpPr>
        <p:spPr>
          <a:xfrm>
            <a:off x="85690" y="4771733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source </a:t>
            </a:r>
            <a:r>
              <a:rPr lang="en-US" sz="1200" dirty="0">
                <a:hlinkClick r:id="rId3"/>
              </a:rPr>
              <a:t>https://lena-voita.github.io/nlp_course/seq2seq_and_attention.html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685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46626"/>
            <a:ext cx="66873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Encoder/Decoder</a:t>
            </a:r>
            <a:r>
              <a:rPr spc="-30" dirty="0"/>
              <a:t> </a:t>
            </a:r>
            <a:r>
              <a:rPr lang="en-US" spc="-5" dirty="0"/>
              <a:t>summary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3949700" cy="26009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146050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encoder is 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  </a:t>
            </a:r>
            <a:r>
              <a:rPr sz="2400" dirty="0">
                <a:latin typeface="Arial"/>
                <a:cs typeface="Arial"/>
              </a:rPr>
              <a:t>RNN model </a:t>
            </a:r>
            <a:r>
              <a:rPr sz="2400" spc="-5" dirty="0">
                <a:latin typeface="Arial"/>
                <a:cs typeface="Arial"/>
              </a:rPr>
              <a:t>without the  output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encoder’s hidden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state  </a:t>
            </a:r>
            <a:r>
              <a:rPr sz="2400" dirty="0">
                <a:latin typeface="Arial"/>
                <a:cs typeface="Arial"/>
              </a:rPr>
              <a:t>in last </a:t>
            </a:r>
            <a:r>
              <a:rPr sz="2400" spc="-5" dirty="0">
                <a:latin typeface="Arial"/>
                <a:cs typeface="Arial"/>
              </a:rPr>
              <a:t>time step </a:t>
            </a:r>
            <a:r>
              <a:rPr sz="2400" dirty="0">
                <a:latin typeface="Arial"/>
                <a:cs typeface="Arial"/>
              </a:rPr>
              <a:t>is used as 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decoder’s </a:t>
            </a:r>
            <a:r>
              <a:rPr sz="2400" spc="-5" dirty="0">
                <a:latin typeface="Arial"/>
                <a:cs typeface="Arial"/>
              </a:rPr>
              <a:t>initial </a:t>
            </a:r>
            <a:r>
              <a:rPr sz="2400" dirty="0">
                <a:latin typeface="Arial"/>
                <a:cs typeface="Arial"/>
              </a:rPr>
              <a:t>hidden  </a:t>
            </a:r>
            <a:r>
              <a:rPr sz="2400" spc="-5" dirty="0"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3882" y="2909509"/>
            <a:ext cx="1470660" cy="339725"/>
          </a:xfrm>
          <a:prstGeom prst="rect">
            <a:avLst/>
          </a:prstGeom>
          <a:ln w="18851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370"/>
              </a:spcBef>
            </a:pPr>
            <a:r>
              <a:rPr sz="1300" spc="20" dirty="0">
                <a:latin typeface="Arial"/>
                <a:cs typeface="Arial"/>
              </a:rPr>
              <a:t>Embedding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9536" y="3483079"/>
            <a:ext cx="64833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5" dirty="0">
                <a:latin typeface="Arial"/>
                <a:cs typeface="Arial"/>
              </a:rPr>
              <a:t>Sources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64272" y="2438231"/>
            <a:ext cx="650875" cy="75565"/>
            <a:chOff x="6364272" y="2438231"/>
            <a:chExt cx="650875" cy="75565"/>
          </a:xfrm>
        </p:grpSpPr>
        <p:sp>
          <p:nvSpPr>
            <p:cNvPr id="7" name="object 7"/>
            <p:cNvSpPr/>
            <p:nvPr/>
          </p:nvSpPr>
          <p:spPr>
            <a:xfrm>
              <a:off x="6364272" y="2475933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4">
                  <a:moveTo>
                    <a:pt x="0" y="0"/>
                  </a:moveTo>
                  <a:lnTo>
                    <a:pt x="565531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29803" y="2447656"/>
              <a:ext cx="75565" cy="57150"/>
            </a:xfrm>
            <a:custGeom>
              <a:avLst/>
              <a:gdLst/>
              <a:ahLst/>
              <a:cxnLst/>
              <a:rect l="l" t="t" r="r" b="b"/>
              <a:pathLst>
                <a:path w="75565" h="57150">
                  <a:moveTo>
                    <a:pt x="75404" y="28276"/>
                  </a:moveTo>
                  <a:lnTo>
                    <a:pt x="0" y="28276"/>
                  </a:lnTo>
                </a:path>
                <a:path w="75565" h="57150">
                  <a:moveTo>
                    <a:pt x="0" y="0"/>
                  </a:moveTo>
                  <a:lnTo>
                    <a:pt x="75404" y="28276"/>
                  </a:lnTo>
                  <a:lnTo>
                    <a:pt x="0" y="56553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91373" y="3270613"/>
            <a:ext cx="75565" cy="206375"/>
            <a:chOff x="5591373" y="3270613"/>
            <a:chExt cx="75565" cy="206375"/>
          </a:xfrm>
        </p:grpSpPr>
        <p:sp>
          <p:nvSpPr>
            <p:cNvPr id="10" name="object 10"/>
            <p:cNvSpPr/>
            <p:nvPr/>
          </p:nvSpPr>
          <p:spPr>
            <a:xfrm>
              <a:off x="5629076" y="3355443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484"/>
                  </a:moveTo>
                  <a:lnTo>
                    <a:pt x="0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00799" y="3280039"/>
              <a:ext cx="57150" cy="75565"/>
            </a:xfrm>
            <a:custGeom>
              <a:avLst/>
              <a:gdLst/>
              <a:ahLst/>
              <a:cxnLst/>
              <a:rect l="l" t="t" r="r" b="b"/>
              <a:pathLst>
                <a:path w="57150" h="75564">
                  <a:moveTo>
                    <a:pt x="28276" y="0"/>
                  </a:moveTo>
                  <a:lnTo>
                    <a:pt x="28276" y="75404"/>
                  </a:lnTo>
                </a:path>
                <a:path w="57150" h="75564">
                  <a:moveTo>
                    <a:pt x="0" y="75404"/>
                  </a:moveTo>
                  <a:lnTo>
                    <a:pt x="28276" y="0"/>
                  </a:lnTo>
                  <a:lnTo>
                    <a:pt x="56553" y="75404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04047" y="1266187"/>
            <a:ext cx="65786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5" dirty="0">
                <a:latin typeface="Arial"/>
                <a:cs typeface="Arial"/>
              </a:rPr>
              <a:t>Encoder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18373" y="1266187"/>
            <a:ext cx="66675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5" dirty="0">
                <a:latin typeface="Arial"/>
                <a:cs typeface="Arial"/>
              </a:rPr>
              <a:t>Decoder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3882" y="2306273"/>
            <a:ext cx="1470660" cy="339725"/>
          </a:xfrm>
          <a:prstGeom prst="rect">
            <a:avLst/>
          </a:prstGeom>
          <a:solidFill>
            <a:srgbClr val="B2D9FF"/>
          </a:solidFill>
          <a:ln w="18851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380"/>
              </a:spcBef>
            </a:pPr>
            <a:r>
              <a:rPr sz="1300" spc="15" dirty="0">
                <a:latin typeface="Arial"/>
                <a:cs typeface="Arial"/>
              </a:rPr>
              <a:t>Recurrent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15" dirty="0">
                <a:latin typeface="Arial"/>
                <a:cs typeface="Arial"/>
              </a:rPr>
              <a:t>layer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7194" y="2328342"/>
            <a:ext cx="2520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20" dirty="0">
                <a:latin typeface="Arial"/>
                <a:cs typeface="Arial"/>
              </a:rPr>
              <a:t>n</a:t>
            </a:r>
            <a:r>
              <a:rPr sz="1300" i="1" spc="-70" dirty="0">
                <a:latin typeface="Arial"/>
                <a:cs typeface="Arial"/>
              </a:rPr>
              <a:t> </a:t>
            </a:r>
            <a:r>
              <a:rPr sz="1300" i="1" spc="15" dirty="0">
                <a:latin typeface="Arial"/>
                <a:cs typeface="Arial"/>
              </a:rPr>
              <a:t>x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91373" y="2669052"/>
            <a:ext cx="75565" cy="236220"/>
            <a:chOff x="5591373" y="2669052"/>
            <a:chExt cx="75565" cy="236220"/>
          </a:xfrm>
        </p:grpSpPr>
        <p:sp>
          <p:nvSpPr>
            <p:cNvPr id="17" name="object 17"/>
            <p:cNvSpPr/>
            <p:nvPr/>
          </p:nvSpPr>
          <p:spPr>
            <a:xfrm>
              <a:off x="5629076" y="275388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1020"/>
                  </a:moveTo>
                  <a:lnTo>
                    <a:pt x="0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0799" y="2678477"/>
              <a:ext cx="57150" cy="75565"/>
            </a:xfrm>
            <a:custGeom>
              <a:avLst/>
              <a:gdLst/>
              <a:ahLst/>
              <a:cxnLst/>
              <a:rect l="l" t="t" r="r" b="b"/>
              <a:pathLst>
                <a:path w="57150" h="75564">
                  <a:moveTo>
                    <a:pt x="28276" y="0"/>
                  </a:moveTo>
                  <a:lnTo>
                    <a:pt x="28276" y="75404"/>
                  </a:lnTo>
                </a:path>
                <a:path w="57150" h="75564">
                  <a:moveTo>
                    <a:pt x="0" y="75404"/>
                  </a:moveTo>
                  <a:lnTo>
                    <a:pt x="28276" y="0"/>
                  </a:lnTo>
                  <a:lnTo>
                    <a:pt x="56553" y="75404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42909" y="2909509"/>
            <a:ext cx="1470660" cy="339725"/>
          </a:xfrm>
          <a:prstGeom prst="rect">
            <a:avLst/>
          </a:prstGeom>
          <a:ln w="18851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370"/>
              </a:spcBef>
            </a:pPr>
            <a:r>
              <a:rPr sz="1300" spc="20" dirty="0">
                <a:latin typeface="Arial"/>
                <a:cs typeface="Arial"/>
              </a:rPr>
              <a:t>Embedding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1577" y="3483079"/>
            <a:ext cx="5822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130" dirty="0">
                <a:latin typeface="Arial"/>
                <a:cs typeface="Arial"/>
              </a:rPr>
              <a:t>T</a:t>
            </a:r>
            <a:r>
              <a:rPr sz="1300" spc="15" dirty="0">
                <a:latin typeface="Arial"/>
                <a:cs typeface="Arial"/>
              </a:rPr>
              <a:t>argets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40401" y="3270613"/>
            <a:ext cx="75565" cy="206375"/>
            <a:chOff x="7740401" y="3270613"/>
            <a:chExt cx="75565" cy="206375"/>
          </a:xfrm>
        </p:grpSpPr>
        <p:sp>
          <p:nvSpPr>
            <p:cNvPr id="22" name="object 22"/>
            <p:cNvSpPr/>
            <p:nvPr/>
          </p:nvSpPr>
          <p:spPr>
            <a:xfrm>
              <a:off x="7778103" y="3355443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484"/>
                  </a:moveTo>
                  <a:lnTo>
                    <a:pt x="0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49826" y="3280039"/>
              <a:ext cx="57150" cy="75565"/>
            </a:xfrm>
            <a:custGeom>
              <a:avLst/>
              <a:gdLst/>
              <a:ahLst/>
              <a:cxnLst/>
              <a:rect l="l" t="t" r="r" b="b"/>
              <a:pathLst>
                <a:path w="57150" h="75564">
                  <a:moveTo>
                    <a:pt x="28276" y="0"/>
                  </a:moveTo>
                  <a:lnTo>
                    <a:pt x="28276" y="75404"/>
                  </a:lnTo>
                </a:path>
                <a:path w="57150" h="75564">
                  <a:moveTo>
                    <a:pt x="0" y="75404"/>
                  </a:moveTo>
                  <a:lnTo>
                    <a:pt x="28276" y="0"/>
                  </a:lnTo>
                  <a:lnTo>
                    <a:pt x="56553" y="75404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40401" y="2669052"/>
            <a:ext cx="75565" cy="236220"/>
            <a:chOff x="7740401" y="2669052"/>
            <a:chExt cx="75565" cy="236220"/>
          </a:xfrm>
        </p:grpSpPr>
        <p:sp>
          <p:nvSpPr>
            <p:cNvPr id="25" name="object 25"/>
            <p:cNvSpPr/>
            <p:nvPr/>
          </p:nvSpPr>
          <p:spPr>
            <a:xfrm>
              <a:off x="7778103" y="2753882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1020"/>
                  </a:moveTo>
                  <a:lnTo>
                    <a:pt x="0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49826" y="2678477"/>
              <a:ext cx="57150" cy="75565"/>
            </a:xfrm>
            <a:custGeom>
              <a:avLst/>
              <a:gdLst/>
              <a:ahLst/>
              <a:cxnLst/>
              <a:rect l="l" t="t" r="r" b="b"/>
              <a:pathLst>
                <a:path w="57150" h="75564">
                  <a:moveTo>
                    <a:pt x="28276" y="0"/>
                  </a:moveTo>
                  <a:lnTo>
                    <a:pt x="28276" y="75404"/>
                  </a:lnTo>
                </a:path>
                <a:path w="57150" h="75564">
                  <a:moveTo>
                    <a:pt x="0" y="75404"/>
                  </a:moveTo>
                  <a:lnTo>
                    <a:pt x="28276" y="0"/>
                  </a:lnTo>
                  <a:lnTo>
                    <a:pt x="56553" y="75404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42909" y="2306273"/>
            <a:ext cx="1470660" cy="339725"/>
          </a:xfrm>
          <a:prstGeom prst="rect">
            <a:avLst/>
          </a:prstGeom>
          <a:solidFill>
            <a:srgbClr val="B2D9FF"/>
          </a:solidFill>
          <a:ln w="18851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380"/>
              </a:spcBef>
            </a:pPr>
            <a:r>
              <a:rPr sz="1300" spc="15" dirty="0">
                <a:latin typeface="Arial"/>
                <a:cs typeface="Arial"/>
              </a:rPr>
              <a:t>Recurrent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15" dirty="0">
                <a:latin typeface="Arial"/>
                <a:cs typeface="Arial"/>
              </a:rPr>
              <a:t>layer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49521" y="2337768"/>
            <a:ext cx="2520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15" dirty="0">
                <a:latin typeface="Arial"/>
                <a:cs typeface="Arial"/>
              </a:rPr>
              <a:t>x</a:t>
            </a:r>
            <a:r>
              <a:rPr sz="1300" i="1" spc="-70" dirty="0">
                <a:latin typeface="Arial"/>
                <a:cs typeface="Arial"/>
              </a:rPr>
              <a:t> </a:t>
            </a:r>
            <a:r>
              <a:rPr sz="1300" i="1" spc="20" dirty="0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42909" y="1703037"/>
            <a:ext cx="1470660" cy="339725"/>
          </a:xfrm>
          <a:prstGeom prst="rect">
            <a:avLst/>
          </a:prstGeom>
          <a:ln w="18851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395"/>
              </a:spcBef>
            </a:pPr>
            <a:r>
              <a:rPr sz="1300" spc="20" dirty="0">
                <a:latin typeface="Arial"/>
                <a:cs typeface="Arial"/>
              </a:rPr>
              <a:t>Dense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740401" y="2067490"/>
            <a:ext cx="75565" cy="236220"/>
            <a:chOff x="7740401" y="2067490"/>
            <a:chExt cx="75565" cy="236220"/>
          </a:xfrm>
        </p:grpSpPr>
        <p:sp>
          <p:nvSpPr>
            <p:cNvPr id="31" name="object 31"/>
            <p:cNvSpPr/>
            <p:nvPr/>
          </p:nvSpPr>
          <p:spPr>
            <a:xfrm>
              <a:off x="7778103" y="215232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1020"/>
                  </a:moveTo>
                  <a:lnTo>
                    <a:pt x="0" y="0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49826" y="2076915"/>
              <a:ext cx="57150" cy="75565"/>
            </a:xfrm>
            <a:custGeom>
              <a:avLst/>
              <a:gdLst/>
              <a:ahLst/>
              <a:cxnLst/>
              <a:rect l="l" t="t" r="r" b="b"/>
              <a:pathLst>
                <a:path w="57150" h="75564">
                  <a:moveTo>
                    <a:pt x="28276" y="0"/>
                  </a:moveTo>
                  <a:lnTo>
                    <a:pt x="28276" y="75404"/>
                  </a:lnTo>
                </a:path>
                <a:path w="57150" h="75564">
                  <a:moveTo>
                    <a:pt x="0" y="75404"/>
                  </a:moveTo>
                  <a:lnTo>
                    <a:pt x="28276" y="0"/>
                  </a:lnTo>
                  <a:lnTo>
                    <a:pt x="56553" y="75404"/>
                  </a:lnTo>
                </a:path>
              </a:pathLst>
            </a:custGeom>
            <a:ln w="1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1930</Words>
  <Application>Microsoft Macintosh PowerPoint</Application>
  <PresentationFormat>On-screen Show (16:9)</PresentationFormat>
  <Paragraphs>285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Arial</vt:lpstr>
      <vt:lpstr>Calibri</vt:lpstr>
      <vt:lpstr>Cambria Math</vt:lpstr>
      <vt:lpstr>Century Schoolbook</vt:lpstr>
      <vt:lpstr>Corbel</vt:lpstr>
      <vt:lpstr>Helvetica</vt:lpstr>
      <vt:lpstr>Times New Roman</vt:lpstr>
      <vt:lpstr>Trebuchet MS</vt:lpstr>
      <vt:lpstr>Wingdings</vt:lpstr>
      <vt:lpstr>Office Theme</vt:lpstr>
      <vt:lpstr>Encoder Decoder model (Sequence to Sequence Model)</vt:lpstr>
      <vt:lpstr>Rethink about RNN</vt:lpstr>
      <vt:lpstr>The Encoder-decoder Architecture</vt:lpstr>
      <vt:lpstr>Machine Translation</vt:lpstr>
      <vt:lpstr>Neural Machine Translation</vt:lpstr>
      <vt:lpstr>Neural Machine Translation</vt:lpstr>
      <vt:lpstr>Neural Machine Translation</vt:lpstr>
      <vt:lpstr>Training Neural Machine Translation</vt:lpstr>
      <vt:lpstr>Encoder/Decoder summary</vt:lpstr>
      <vt:lpstr>Predictions – Test Data </vt:lpstr>
      <vt:lpstr>Predictions – Test Data </vt:lpstr>
      <vt:lpstr>Predictions – Test Data </vt:lpstr>
      <vt:lpstr>Predictions – Greedy Decoding</vt:lpstr>
      <vt:lpstr>Predictions – Greedy Decoding</vt:lpstr>
      <vt:lpstr>Beam  Search</vt:lpstr>
      <vt:lpstr>Beam search decoding</vt:lpstr>
      <vt:lpstr>Beam Search</vt:lpstr>
      <vt:lpstr>Beam Search</vt:lpstr>
      <vt:lpstr>Beam search decoding: stopping criterion</vt:lpstr>
      <vt:lpstr>Beam search decoding: finishing up</vt:lpstr>
      <vt:lpstr>Evaluation</vt:lpstr>
      <vt:lpstr>Evaluation</vt:lpstr>
      <vt:lpstr>Evaluation</vt:lpstr>
      <vt:lpstr>Evaluation</vt:lpstr>
      <vt:lpstr>Evaluation</vt:lpstr>
      <vt:lpstr>ATTENTION</vt:lpstr>
      <vt:lpstr>Attention</vt:lpstr>
      <vt:lpstr>sequence-to-sequence – bottleneck problem</vt:lpstr>
      <vt:lpstr>sequence-to-sequence – bottleneck problem</vt:lpstr>
      <vt:lpstr>Attention</vt:lpstr>
      <vt:lpstr>Attention Layer</vt:lpstr>
      <vt:lpstr>Ways to Calculate Attention scores</vt:lpstr>
      <vt:lpstr>Bahdanau Model </vt:lpstr>
      <vt:lpstr>Attention Learns (Nearly) Alignment </vt:lpstr>
      <vt:lpstr>Attention is great</vt:lpstr>
      <vt:lpstr>Attention general Deep Learning Technique</vt:lpstr>
      <vt:lpstr>Attention is a general Deep Learning technique</vt:lpstr>
      <vt:lpstr>Contextual Embeddings</vt:lpstr>
      <vt:lpstr>Context is key</vt:lpstr>
      <vt:lpstr>Pre-Trained Embeddings</vt:lpstr>
      <vt:lpstr>Pre-Trained Embeddings</vt:lpstr>
      <vt:lpstr>Pre-Trained Embeddings</vt:lpstr>
      <vt:lpstr>Context is key</vt:lpstr>
      <vt:lpstr>Language Model</vt:lpstr>
      <vt:lpstr>Language Model – Context Specific Embeddings</vt:lpstr>
      <vt:lpstr>Contextualized word representation</vt:lpstr>
      <vt:lpstr>PowerPoint Presentation</vt:lpstr>
      <vt:lpstr>Domain Adaptation</vt:lpstr>
      <vt:lpstr>ULMfit</vt:lpstr>
      <vt:lpstr>ULMfit emphases</vt:lpstr>
      <vt:lpstr>ULMfit performance</vt:lpstr>
      <vt:lpstr>ULMfit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Encoder Decoder model (Sequence to Sequence Model)</dc:title>
  <dc:creator>Singh, Harpreet</dc:creator>
  <cp:lastModifiedBy>Shritej Chavan</cp:lastModifiedBy>
  <cp:revision>16</cp:revision>
  <cp:lastPrinted>2020-10-22T17:34:32Z</cp:lastPrinted>
  <dcterms:created xsi:type="dcterms:W3CDTF">2020-10-22T08:56:27Z</dcterms:created>
  <dcterms:modified xsi:type="dcterms:W3CDTF">2023-10-20T20:36:11Z</dcterms:modified>
</cp:coreProperties>
</file>